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9" r:id="rId5"/>
  </p:sldMasterIdLst>
  <p:notesMasterIdLst>
    <p:notesMasterId r:id="rId25"/>
  </p:notesMasterIdLst>
  <p:sldIdLst>
    <p:sldId id="289" r:id="rId6"/>
    <p:sldId id="287" r:id="rId7"/>
    <p:sldId id="271" r:id="rId8"/>
    <p:sldId id="256" r:id="rId9"/>
    <p:sldId id="257" r:id="rId10"/>
    <p:sldId id="261" r:id="rId11"/>
    <p:sldId id="263" r:id="rId12"/>
    <p:sldId id="273" r:id="rId13"/>
    <p:sldId id="274" r:id="rId14"/>
    <p:sldId id="275" r:id="rId15"/>
    <p:sldId id="276" r:id="rId16"/>
    <p:sldId id="277" r:id="rId17"/>
    <p:sldId id="278" r:id="rId18"/>
    <p:sldId id="279" r:id="rId19"/>
    <p:sldId id="280" r:id="rId20"/>
    <p:sldId id="281" r:id="rId21"/>
    <p:sldId id="282" r:id="rId22"/>
    <p:sldId id="259" r:id="rId23"/>
    <p:sldId id="288" r:id="rId24"/>
  </p:sldIdLst>
  <p:sldSz cx="12192000" cy="6858000"/>
  <p:notesSz cx="6669088" cy="9926638"/>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961" autoAdjust="0"/>
    <p:restoredTop sz="71284" autoAdjust="0"/>
  </p:normalViewPr>
  <p:slideViewPr>
    <p:cSldViewPr snapToGrid="0">
      <p:cViewPr varScale="1">
        <p:scale>
          <a:sx n="50" d="100"/>
          <a:sy n="50" d="100"/>
        </p:scale>
        <p:origin x="940" y="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592"/>
    </p:cViewPr>
  </p:sorterViewPr>
  <p:notesViewPr>
    <p:cSldViewPr snapToGrid="0">
      <p:cViewPr varScale="1">
        <p:scale>
          <a:sx n="93" d="100"/>
          <a:sy n="93" d="100"/>
        </p:scale>
        <p:origin x="376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B7BB2421-AFB8-4634-A1F0-42DC96A0BF33}" type="datetimeFigureOut">
              <a:rPr lang="en-AU" smtClean="0"/>
              <a:t>29/03/2020</a:t>
            </a:fld>
            <a:endParaRPr lang="en-AU"/>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FB5BD7D9-2314-4078-8570-96CD3F1F9056}" type="slidenum">
              <a:rPr lang="en-AU" smtClean="0"/>
              <a:t>‹#›</a:t>
            </a:fld>
            <a:endParaRPr lang="en-AU"/>
          </a:p>
        </p:txBody>
      </p:sp>
    </p:spTree>
    <p:extLst>
      <p:ext uri="{BB962C8B-B14F-4D97-AF65-F5344CB8AC3E}">
        <p14:creationId xmlns:p14="http://schemas.microsoft.com/office/powerpoint/2010/main" val="244544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xmlns="" id="{6098D81E-B7EA-8C4A-9001-7A142C9ED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0">
                <a:solidFill>
                  <a:srgbClr val="CCCCCC"/>
                </a:solidFill>
                <a:latin typeface="Times New Roman" panose="02020603050405020304" pitchFamily="18" charset="0"/>
                <a:ea typeface="ＭＳ Ｐゴシック" panose="020B0600070205080204" pitchFamily="34" charset="-128"/>
              </a:defRPr>
            </a:lvl1pPr>
            <a:lvl2pPr marL="37931725" indent="-37474525">
              <a:defRPr sz="10000">
                <a:solidFill>
                  <a:srgbClr val="CCCCCC"/>
                </a:solidFill>
                <a:latin typeface="Times New Roman" panose="02020603050405020304" pitchFamily="18" charset="0"/>
                <a:ea typeface="ＭＳ Ｐゴシック" panose="020B0600070205080204" pitchFamily="34" charset="-128"/>
              </a:defRPr>
            </a:lvl2pPr>
            <a:lvl3pPr marL="1143000" indent="-228600">
              <a:defRPr sz="10000">
                <a:solidFill>
                  <a:srgbClr val="CCCCCC"/>
                </a:solidFill>
                <a:latin typeface="Times New Roman" panose="02020603050405020304" pitchFamily="18" charset="0"/>
                <a:ea typeface="ＭＳ Ｐゴシック" panose="020B0600070205080204" pitchFamily="34" charset="-128"/>
              </a:defRPr>
            </a:lvl3pPr>
            <a:lvl4pPr marL="1600200" indent="-228600">
              <a:defRPr sz="10000">
                <a:solidFill>
                  <a:srgbClr val="CCCCCC"/>
                </a:solidFill>
                <a:latin typeface="Times New Roman" panose="02020603050405020304" pitchFamily="18" charset="0"/>
                <a:ea typeface="ＭＳ Ｐゴシック" panose="020B0600070205080204" pitchFamily="34" charset="-128"/>
              </a:defRPr>
            </a:lvl4pPr>
            <a:lvl5pPr marL="2057400" indent="-228600">
              <a:defRPr sz="10000">
                <a:solidFill>
                  <a:srgbClr val="CCCCCC"/>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0000">
                <a:solidFill>
                  <a:srgbClr val="CCCCCC"/>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0000">
                <a:solidFill>
                  <a:srgbClr val="CCCCCC"/>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0000">
                <a:solidFill>
                  <a:srgbClr val="CCCCCC"/>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0000">
                <a:solidFill>
                  <a:srgbClr val="CCCCCC"/>
                </a:solidFill>
                <a:latin typeface="Times New Roman" panose="02020603050405020304" pitchFamily="18" charset="0"/>
                <a:ea typeface="ＭＳ Ｐゴシック" panose="020B0600070205080204" pitchFamily="34" charset="-128"/>
              </a:defRPr>
            </a:lvl9pPr>
          </a:lstStyle>
          <a:p>
            <a:fld id="{D11662C4-D0C0-264B-937B-3A629A76BDA0}" type="slidenum">
              <a:rPr lang="en-US" altLang="en-US" sz="1200">
                <a:solidFill>
                  <a:srgbClr val="000000"/>
                </a:solidFill>
                <a:latin typeface="Times" pitchFamily="2" charset="0"/>
              </a:rPr>
              <a:pPr/>
              <a:t>1</a:t>
            </a:fld>
            <a:endParaRPr lang="en-US" altLang="en-US" sz="1200">
              <a:solidFill>
                <a:srgbClr val="000000"/>
              </a:solidFill>
              <a:latin typeface="Times" pitchFamily="2" charset="0"/>
            </a:endParaRPr>
          </a:p>
        </p:txBody>
      </p:sp>
      <p:sp>
        <p:nvSpPr>
          <p:cNvPr id="4098" name="Rectangle 2">
            <a:extLst>
              <a:ext uri="{FF2B5EF4-FFF2-40B4-BE49-F238E27FC236}">
                <a16:creationId xmlns:a16="http://schemas.microsoft.com/office/drawing/2014/main" xmlns="" id="{7A86044B-8A9E-104E-8EFA-159B05AE857B}"/>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xmlns="" id="{241611E0-A0EA-954B-8106-D3AED35E5B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183333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design of the research was one of a qualitative study using thematic analysis of the findings. </a:t>
            </a:r>
          </a:p>
          <a:p>
            <a:endParaRPr lang="en-AU" dirty="0"/>
          </a:p>
          <a:p>
            <a:r>
              <a:rPr lang="en-AU" dirty="0"/>
              <a:t>An expression of interest to be involved in the research was sent out to all past participants of the program in the 3 health districts where the program is delivered, and  who had completed the program in the past 2 years. Ethics was approved by the university research committee.</a:t>
            </a:r>
          </a:p>
          <a:p>
            <a:endParaRPr lang="en-AU" dirty="0"/>
          </a:p>
          <a:p>
            <a:r>
              <a:rPr lang="en-AU" dirty="0"/>
              <a:t>A total of 15 participants agreed to be part of the research. 3 focus groups were held and participants were interviewed and the interviews recorded. </a:t>
            </a:r>
          </a:p>
          <a:p>
            <a:r>
              <a:rPr lang="en-AU" dirty="0"/>
              <a:t>The 3 authors of this study were involved in the thematic analysis. This was done independently then they came together to compare themes from the transcripts of the recorded interviews.</a:t>
            </a:r>
          </a:p>
          <a:p>
            <a:endParaRPr lang="en-AU" dirty="0"/>
          </a:p>
        </p:txBody>
      </p:sp>
      <p:sp>
        <p:nvSpPr>
          <p:cNvPr id="4" name="Slide Number Placeholder 3"/>
          <p:cNvSpPr>
            <a:spLocks noGrp="1"/>
          </p:cNvSpPr>
          <p:nvPr>
            <p:ph type="sldNum" sz="quarter" idx="10"/>
          </p:nvPr>
        </p:nvSpPr>
        <p:spPr/>
        <p:txBody>
          <a:bodyPr/>
          <a:lstStyle/>
          <a:p>
            <a:fld id="{FB5BD7D9-2314-4078-8570-96CD3F1F9056}" type="slidenum">
              <a:rPr lang="en-AU" smtClean="0"/>
              <a:t>10</a:t>
            </a:fld>
            <a:endParaRPr lang="en-AU"/>
          </a:p>
        </p:txBody>
      </p:sp>
    </p:spTree>
    <p:extLst>
      <p:ext uri="{BB962C8B-B14F-4D97-AF65-F5344CB8AC3E}">
        <p14:creationId xmlns:p14="http://schemas.microsoft.com/office/powerpoint/2010/main" val="1401508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err="1"/>
              <a:t>Subcodes</a:t>
            </a:r>
            <a:r>
              <a:rPr lang="en-AU" dirty="0"/>
              <a:t> were identified from the thematic analysis that you can see here in the boxes, and from these </a:t>
            </a:r>
            <a:r>
              <a:rPr lang="en-AU" dirty="0" err="1"/>
              <a:t>subcodes</a:t>
            </a:r>
            <a:r>
              <a:rPr lang="en-AU" dirty="0"/>
              <a:t> 3 major themes emerged, Learning to lead, academic study and teamwork.  I’m going  to talk about these in more detail in the rest of the presentation. </a:t>
            </a:r>
          </a:p>
        </p:txBody>
      </p:sp>
      <p:sp>
        <p:nvSpPr>
          <p:cNvPr id="4" name="Slide Number Placeholder 3"/>
          <p:cNvSpPr>
            <a:spLocks noGrp="1"/>
          </p:cNvSpPr>
          <p:nvPr>
            <p:ph type="sldNum" sz="quarter" idx="10"/>
          </p:nvPr>
        </p:nvSpPr>
        <p:spPr/>
        <p:txBody>
          <a:bodyPr/>
          <a:lstStyle/>
          <a:p>
            <a:fld id="{FB5BD7D9-2314-4078-8570-96CD3F1F9056}" type="slidenum">
              <a:rPr lang="en-AU" smtClean="0"/>
              <a:t>11</a:t>
            </a:fld>
            <a:endParaRPr lang="en-AU"/>
          </a:p>
        </p:txBody>
      </p:sp>
    </p:spTree>
    <p:extLst>
      <p:ext uri="{BB962C8B-B14F-4D97-AF65-F5344CB8AC3E}">
        <p14:creationId xmlns:p14="http://schemas.microsoft.com/office/powerpoint/2010/main" val="1084814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better way to hear about what the participants learned about learning to lead than from the participants themselves.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READ THE REST!</a:t>
            </a:r>
          </a:p>
          <a:p>
            <a:endParaRPr lang="en-US" dirty="0"/>
          </a:p>
          <a:p>
            <a:endParaRPr lang="en-US" dirty="0"/>
          </a:p>
          <a:p>
            <a:r>
              <a:rPr lang="en-US" dirty="0"/>
              <a:t>Not sure yet about the rest of the narrative . Can probably get rid of it. </a:t>
            </a:r>
          </a:p>
          <a:p>
            <a:endParaRPr lang="en-US" dirty="0"/>
          </a:p>
          <a:p>
            <a:r>
              <a:rPr lang="en-US" dirty="0"/>
              <a:t>Participants talked about being exposed to a set of behaviours and tools that supported self development as a leader and equipped them to lead. Participants reported being more aware of self as a leader and how this enabled confidence to be challenged and to take on leadership roles. This included using their voice more proactively . </a:t>
            </a:r>
          </a:p>
          <a:p>
            <a:endParaRPr lang="en-US" dirty="0"/>
          </a:p>
          <a:p>
            <a:r>
              <a:rPr lang="en-US" dirty="0"/>
              <a:t>Increased self-awareness was seen as important because values were identified and understood in relation to others and the organization. Articulation of values helped to influence and support people around them, particularly using strategies from the workshops. </a:t>
            </a:r>
          </a:p>
          <a:p>
            <a:endParaRPr lang="en-US" dirty="0"/>
          </a:p>
          <a:p>
            <a:r>
              <a:rPr lang="en-US" dirty="0"/>
              <a:t>Raised awareness was also discussed in terms of how they listened to others, hearing the intention rather than just words. This enabled richer conversations with colleagues and ability to empower others in the team. </a:t>
            </a:r>
          </a:p>
          <a:p>
            <a:endParaRPr lang="en-US" dirty="0"/>
          </a:p>
          <a:p>
            <a:r>
              <a:rPr lang="en-US" dirty="0"/>
              <a:t>Reflection was noted as key learning by participants. It was noted to facilitate self analysis of </a:t>
            </a:r>
            <a:r>
              <a:rPr lang="en-US" dirty="0" err="1"/>
              <a:t>behaviours</a:t>
            </a:r>
            <a:r>
              <a:rPr lang="en-US" dirty="0"/>
              <a:t> and impact on others. This also helped them to see things differently and then take courage to step outside their comfort zone. </a:t>
            </a:r>
          </a:p>
        </p:txBody>
      </p:sp>
      <p:sp>
        <p:nvSpPr>
          <p:cNvPr id="4" name="Slide Number Placeholder 3"/>
          <p:cNvSpPr>
            <a:spLocks noGrp="1"/>
          </p:cNvSpPr>
          <p:nvPr>
            <p:ph type="sldNum" sz="quarter" idx="5"/>
          </p:nvPr>
        </p:nvSpPr>
        <p:spPr/>
        <p:txBody>
          <a:bodyPr/>
          <a:lstStyle/>
          <a:p>
            <a:fld id="{FB5BD7D9-2314-4078-8570-96CD3F1F9056}" type="slidenum">
              <a:rPr lang="en-AU" smtClean="0"/>
              <a:t>12</a:t>
            </a:fld>
            <a:endParaRPr lang="en-AU"/>
          </a:p>
        </p:txBody>
      </p:sp>
    </p:spTree>
    <p:extLst>
      <p:ext uri="{BB962C8B-B14F-4D97-AF65-F5344CB8AC3E}">
        <p14:creationId xmlns:p14="http://schemas.microsoft.com/office/powerpoint/2010/main" val="3306999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Participants found the  academic study enabled them to learn at a much deeper level. This  helped them to retain what they had learned which made it easier to transfer into practice. Once engaged in reading the literature participants reported they could think more critically. The workshops also provide an opportunity where they could have discussions and learn from each other. </a:t>
            </a:r>
          </a:p>
          <a:p>
            <a:endParaRPr lang="en-AU" dirty="0"/>
          </a:p>
          <a:p>
            <a:r>
              <a:rPr lang="en-AU" dirty="0"/>
              <a:t>   </a:t>
            </a:r>
          </a:p>
        </p:txBody>
      </p:sp>
      <p:sp>
        <p:nvSpPr>
          <p:cNvPr id="4" name="Slide Number Placeholder 3"/>
          <p:cNvSpPr>
            <a:spLocks noGrp="1"/>
          </p:cNvSpPr>
          <p:nvPr>
            <p:ph type="sldNum" sz="quarter" idx="10"/>
          </p:nvPr>
        </p:nvSpPr>
        <p:spPr/>
        <p:txBody>
          <a:bodyPr/>
          <a:lstStyle/>
          <a:p>
            <a:fld id="{FB5BD7D9-2314-4078-8570-96CD3F1F9056}" type="slidenum">
              <a:rPr lang="en-AU" smtClean="0"/>
              <a:t>13</a:t>
            </a:fld>
            <a:endParaRPr lang="en-AU"/>
          </a:p>
        </p:txBody>
      </p:sp>
    </p:spTree>
    <p:extLst>
      <p:ext uri="{BB962C8B-B14F-4D97-AF65-F5344CB8AC3E}">
        <p14:creationId xmlns:p14="http://schemas.microsoft.com/office/powerpoint/2010/main" val="1788065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The level of engagement in learning is evident from these responses  from the participants which suggests translation of learning has occurred.  I really like the first on so I’ll read it out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 much action occurred once recognition and praise were the norm. We changed processes, we were involved in change management- nurse-led things. Our team started to have solutions as our focus, not problems. We’ve seen massive changes, we’ve had  really positive changes to patient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shows a move towards a more of a can do attitude.</a:t>
            </a:r>
          </a:p>
          <a:p>
            <a:endParaRPr lang="en-AU" dirty="0"/>
          </a:p>
          <a:p>
            <a:endParaRPr lang="en-AU" dirty="0"/>
          </a:p>
        </p:txBody>
      </p:sp>
      <p:sp>
        <p:nvSpPr>
          <p:cNvPr id="4" name="Slide Number Placeholder 3"/>
          <p:cNvSpPr>
            <a:spLocks noGrp="1"/>
          </p:cNvSpPr>
          <p:nvPr>
            <p:ph type="sldNum" sz="quarter" idx="10"/>
          </p:nvPr>
        </p:nvSpPr>
        <p:spPr/>
        <p:txBody>
          <a:bodyPr/>
          <a:lstStyle/>
          <a:p>
            <a:fld id="{FB5BD7D9-2314-4078-8570-96CD3F1F9056}" type="slidenum">
              <a:rPr lang="en-AU" smtClean="0"/>
              <a:t>14</a:t>
            </a:fld>
            <a:endParaRPr lang="en-AU"/>
          </a:p>
        </p:txBody>
      </p:sp>
    </p:spTree>
    <p:extLst>
      <p:ext uri="{BB962C8B-B14F-4D97-AF65-F5344CB8AC3E}">
        <p14:creationId xmlns:p14="http://schemas.microsoft.com/office/powerpoint/2010/main" val="2634104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third theme that emerged from the study was how participants now engaged as members and leaders of a team. They said they were more confident to speak up and use their voice in their teams in particular giving feedback and praise to colleagues. (play </a:t>
            </a:r>
            <a:r>
              <a:rPr lang="en-AU" dirty="0" err="1"/>
              <a:t>soundbite</a:t>
            </a:r>
            <a:r>
              <a:rPr lang="en-AU" dirty="0"/>
              <a:t>). They are having more meaningful conversations and involving their team members in decision making. This has an important influence to build trust in teams.(play sound bite).</a:t>
            </a:r>
          </a:p>
          <a:p>
            <a:endParaRPr lang="en-AU" dirty="0"/>
          </a:p>
        </p:txBody>
      </p:sp>
      <p:sp>
        <p:nvSpPr>
          <p:cNvPr id="4" name="Slide Number Placeholder 3"/>
          <p:cNvSpPr>
            <a:spLocks noGrp="1"/>
          </p:cNvSpPr>
          <p:nvPr>
            <p:ph type="sldNum" sz="quarter" idx="10"/>
          </p:nvPr>
        </p:nvSpPr>
        <p:spPr/>
        <p:txBody>
          <a:bodyPr/>
          <a:lstStyle/>
          <a:p>
            <a:fld id="{FB5BD7D9-2314-4078-8570-96CD3F1F9056}" type="slidenum">
              <a:rPr lang="en-AU" smtClean="0"/>
              <a:t>15</a:t>
            </a:fld>
            <a:endParaRPr lang="en-AU"/>
          </a:p>
        </p:txBody>
      </p:sp>
    </p:spTree>
    <p:extLst>
      <p:ext uri="{BB962C8B-B14F-4D97-AF65-F5344CB8AC3E}">
        <p14:creationId xmlns:p14="http://schemas.microsoft.com/office/powerpoint/2010/main" val="84416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From these 3 themes in the research  some of the key factors that are highlighted are that:-</a:t>
            </a:r>
          </a:p>
          <a:p>
            <a:endParaRPr lang="en-US" dirty="0"/>
          </a:p>
          <a:p>
            <a:pPr marL="171450" indent="-171450">
              <a:buFont typeface="Arial" panose="020B0604020202020204" pitchFamily="34" charset="0"/>
              <a:buChar char="•"/>
            </a:pPr>
            <a:r>
              <a:rPr lang="en-US" dirty="0"/>
              <a:t>Trust is engendered when collaboration is fostered amongst healthcare professionals. This leads to cohesions, open discussion,  and better healthcare provision</a:t>
            </a:r>
          </a:p>
          <a:p>
            <a:pPr marL="171450" indent="-171450">
              <a:buFont typeface="Arial" panose="020B0604020202020204" pitchFamily="34" charset="0"/>
              <a:buChar char="•"/>
            </a:pPr>
            <a:r>
              <a:rPr lang="en-US" dirty="0"/>
              <a:t>Broader networking amongst many disciplines enables power and influence, to be used to bring about change.</a:t>
            </a:r>
          </a:p>
          <a:p>
            <a:pPr marL="171450" indent="-171450">
              <a:buFont typeface="Arial" panose="020B0604020202020204" pitchFamily="34" charset="0"/>
              <a:buChar char="•"/>
            </a:pPr>
            <a:r>
              <a:rPr lang="en-US" dirty="0"/>
              <a:t>Self-awareness leads to self-development and maturity in responses and actions</a:t>
            </a:r>
          </a:p>
          <a:p>
            <a:pPr marL="171450" indent="-171450">
              <a:buFont typeface="Arial" panose="020B0604020202020204" pitchFamily="34" charset="0"/>
              <a:buChar char="•"/>
            </a:pPr>
            <a:r>
              <a:rPr lang="en-US" dirty="0"/>
              <a:t>Awareness of others (teams and other disciplines) enhances capacity and capability. </a:t>
            </a:r>
            <a:r>
              <a:rPr lang="en-US" dirty="0" err="1"/>
              <a:t>Behaviours</a:t>
            </a:r>
            <a:r>
              <a:rPr lang="en-US" dirty="0"/>
              <a:t> that value and enable others impact service delivery -&gt; people are respected and enabled to be their best</a:t>
            </a:r>
          </a:p>
          <a:p>
            <a:pPr marL="171450" indent="-171450">
              <a:buFont typeface="Arial" panose="020B0604020202020204" pitchFamily="34" charset="0"/>
              <a:buChar char="•"/>
            </a:pPr>
            <a:r>
              <a:rPr lang="en-US" dirty="0"/>
              <a:t>They used research to inform decisions and </a:t>
            </a:r>
            <a:r>
              <a:rPr lang="en-US" dirty="0" err="1"/>
              <a:t>prioritise</a:t>
            </a:r>
            <a:r>
              <a:rPr lang="en-US" dirty="0"/>
              <a:t>.</a:t>
            </a:r>
          </a:p>
          <a:p>
            <a:pPr marL="171450" indent="-171450">
              <a:buFont typeface="Arial" panose="020B0604020202020204" pitchFamily="34" charset="0"/>
              <a:buChar char="•"/>
            </a:pPr>
            <a:r>
              <a:rPr lang="en-US" dirty="0"/>
              <a:t>Learning from others. Physical presence in workshops promotes sharing and mutual understanding, it creates a  safe environment to practice behaviours and then take back to workplace</a:t>
            </a:r>
          </a:p>
          <a:p>
            <a:pPr marL="171450" indent="-171450">
              <a:buFont typeface="Arial" panose="020B0604020202020204" pitchFamily="34" charset="0"/>
              <a:buChar char="•"/>
            </a:pPr>
            <a:r>
              <a:rPr lang="en-US" dirty="0"/>
              <a:t>The formal assessments were shown to contribute to learning</a:t>
            </a:r>
          </a:p>
          <a:p>
            <a:endParaRPr lang="en-US" dirty="0"/>
          </a:p>
          <a:p>
            <a:endParaRPr lang="en-US" dirty="0"/>
          </a:p>
        </p:txBody>
      </p:sp>
      <p:sp>
        <p:nvSpPr>
          <p:cNvPr id="4" name="Slide Number Placeholder 3"/>
          <p:cNvSpPr>
            <a:spLocks noGrp="1"/>
          </p:cNvSpPr>
          <p:nvPr>
            <p:ph type="sldNum" sz="quarter" idx="5"/>
          </p:nvPr>
        </p:nvSpPr>
        <p:spPr/>
        <p:txBody>
          <a:bodyPr/>
          <a:lstStyle/>
          <a:p>
            <a:fld id="{FB5BD7D9-2314-4078-8570-96CD3F1F9056}" type="slidenum">
              <a:rPr lang="en-AU" smtClean="0"/>
              <a:t>16</a:t>
            </a:fld>
            <a:endParaRPr lang="en-AU"/>
          </a:p>
        </p:txBody>
      </p:sp>
    </p:spTree>
    <p:extLst>
      <p:ext uri="{BB962C8B-B14F-4D97-AF65-F5344CB8AC3E}">
        <p14:creationId xmlns:p14="http://schemas.microsoft.com/office/powerpoint/2010/main" val="3304644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learnings from the research focused around how using  the Kouzes &amp; Posner </a:t>
            </a:r>
            <a:r>
              <a:rPr lang="en-AU" sz="1200" kern="1200" dirty="0">
                <a:solidFill>
                  <a:schemeClr val="tx1"/>
                </a:solidFill>
                <a:effectLst/>
                <a:latin typeface="+mn-lt"/>
                <a:ea typeface="+mn-ea"/>
                <a:cs typeface="+mn-cs"/>
              </a:rPr>
              <a:t>leadership practices model was really important. This aspect featured prominently in the transcripts, with participants discussing the ongoing use of the practices and behaviours outlined by Kouzes &amp; Posner  to support their leadership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partnership between the university and the health districts enabled collaboration and sharing between the two settings. This was really important for the facilitators, but was also reflected by participants as helping them to see the value and linking of knowledge and theory into practice.  </a:t>
            </a:r>
            <a:endParaRPr lang="en-AU" dirty="0"/>
          </a:p>
          <a:p>
            <a:endParaRPr lang="en-US" dirty="0"/>
          </a:p>
        </p:txBody>
      </p:sp>
      <p:sp>
        <p:nvSpPr>
          <p:cNvPr id="4" name="Slide Number Placeholder 3"/>
          <p:cNvSpPr>
            <a:spLocks noGrp="1"/>
          </p:cNvSpPr>
          <p:nvPr>
            <p:ph type="sldNum" sz="quarter" idx="5"/>
          </p:nvPr>
        </p:nvSpPr>
        <p:spPr/>
        <p:txBody>
          <a:bodyPr/>
          <a:lstStyle/>
          <a:p>
            <a:fld id="{FB5BD7D9-2314-4078-8570-96CD3F1F9056}" type="slidenum">
              <a:rPr lang="en-AU" smtClean="0"/>
              <a:t>17</a:t>
            </a:fld>
            <a:endParaRPr lang="en-AU"/>
          </a:p>
        </p:txBody>
      </p:sp>
    </p:spTree>
    <p:extLst>
      <p:ext uri="{BB962C8B-B14F-4D97-AF65-F5344CB8AC3E}">
        <p14:creationId xmlns:p14="http://schemas.microsoft.com/office/powerpoint/2010/main" val="2201550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4154" y="4777195"/>
            <a:ext cx="5980862" cy="5149443"/>
          </a:xfrm>
        </p:spPr>
        <p:txBody>
          <a:bodyPr/>
          <a:lstStyle/>
          <a:p>
            <a:pPr marL="171450" indent="-171450">
              <a:buFont typeface="Arial" panose="020B0604020202020204" pitchFamily="34" charset="0"/>
              <a:buChar cha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Have we answered our question Does Leadership Education translate to Health practice? From the findings of the research and the feedback form the interviews of the participants.  We say it has!! </a:t>
            </a:r>
          </a:p>
          <a:p>
            <a:pPr marL="171450" indent="-171450">
              <a:buFont typeface="Arial" panose="020B0604020202020204" pitchFamily="34" charset="0"/>
              <a:buChar char="•"/>
            </a:pPr>
            <a:r>
              <a:rPr lang="en-AU" dirty="0"/>
              <a:t>There has been  personal growth as leaders for the participants.  Their behaviours and actions have influence in  transforming  teams and systems in their workplace.  </a:t>
            </a:r>
          </a:p>
          <a:p>
            <a:pPr marL="171450" indent="-171450">
              <a:buFont typeface="Arial" panose="020B0604020202020204" pitchFamily="34" charset="0"/>
              <a:buChar char="•"/>
            </a:pPr>
            <a:r>
              <a:rPr lang="en-AU" dirty="0"/>
              <a:t>This can have a positive impact on  workplace culture  enabling individuals and teams to flourish. If you have a flourishing ward and organisation this can lead to improved care for patients. </a:t>
            </a:r>
          </a:p>
        </p:txBody>
      </p:sp>
      <p:sp>
        <p:nvSpPr>
          <p:cNvPr id="4" name="Slide Number Placeholder 3"/>
          <p:cNvSpPr>
            <a:spLocks noGrp="1"/>
          </p:cNvSpPr>
          <p:nvPr>
            <p:ph type="sldNum" sz="quarter" idx="10"/>
          </p:nvPr>
        </p:nvSpPr>
        <p:spPr/>
        <p:txBody>
          <a:bodyPr/>
          <a:lstStyle/>
          <a:p>
            <a:fld id="{FB5BD7D9-2314-4078-8570-96CD3F1F9056}" type="slidenum">
              <a:rPr lang="en-AU" smtClean="0"/>
              <a:t>18</a:t>
            </a:fld>
            <a:endParaRPr lang="en-AU"/>
          </a:p>
        </p:txBody>
      </p:sp>
    </p:spTree>
    <p:extLst>
      <p:ext uri="{BB962C8B-B14F-4D97-AF65-F5344CB8AC3E}">
        <p14:creationId xmlns:p14="http://schemas.microsoft.com/office/powerpoint/2010/main" val="4040337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Finally I’d like to acknowledge my colleagues and the participants that were involved in the research. This year 2020 is the year of the nurse and midwife and The nightingale challenge has a focus on supporting leadership development for our young emerging leaders.  It gives me such great pleasure to be one of the facilitators of this leadership program and  I feel  very privileged to support leadership development for our nurses and midwives for the future.</a:t>
            </a:r>
          </a:p>
          <a:p>
            <a:pPr marL="171450" indent="-171450">
              <a:buFont typeface="Arial" panose="020B0604020202020204" pitchFamily="34" charset="0"/>
              <a:buChar char="•"/>
            </a:pPr>
            <a:r>
              <a:rPr lang="en-AU" dirty="0"/>
              <a:t>Thank You!</a:t>
            </a:r>
          </a:p>
          <a:p>
            <a:endParaRPr lang="en-AU" dirty="0"/>
          </a:p>
          <a:p>
            <a:endParaRPr lang="en-AU" dirty="0"/>
          </a:p>
        </p:txBody>
      </p:sp>
      <p:sp>
        <p:nvSpPr>
          <p:cNvPr id="4" name="Slide Number Placeholder 3"/>
          <p:cNvSpPr>
            <a:spLocks noGrp="1"/>
          </p:cNvSpPr>
          <p:nvPr>
            <p:ph type="sldNum" sz="quarter" idx="10"/>
          </p:nvPr>
        </p:nvSpPr>
        <p:spPr/>
        <p:txBody>
          <a:bodyPr/>
          <a:lstStyle/>
          <a:p>
            <a:fld id="{FB5BD7D9-2314-4078-8570-96CD3F1F9056}" type="slidenum">
              <a:rPr lang="en-AU" smtClean="0"/>
              <a:t>19</a:t>
            </a:fld>
            <a:endParaRPr lang="en-AU"/>
          </a:p>
        </p:txBody>
      </p:sp>
    </p:spTree>
    <p:extLst>
      <p:ext uri="{BB962C8B-B14F-4D97-AF65-F5344CB8AC3E}">
        <p14:creationId xmlns:p14="http://schemas.microsoft.com/office/powerpoint/2010/main" val="209659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Good afternoon.  Firstly I’d like to thank  the 5</a:t>
            </a:r>
            <a:r>
              <a:rPr lang="en-AU" baseline="30000" dirty="0"/>
              <a:t>th</a:t>
            </a:r>
            <a:r>
              <a:rPr lang="en-AU" dirty="0"/>
              <a:t> Commonwealth Nurses and Midwives conference committee  for giving me this opportunity me to share our work on leadership development in Australia.  My presentation is going to talk about the research we undertook to evaluate if and how  participants are transferring what they have learned from a formal leadership education subject to their workplace practices . </a:t>
            </a:r>
          </a:p>
        </p:txBody>
      </p:sp>
      <p:sp>
        <p:nvSpPr>
          <p:cNvPr id="4" name="Slide Number Placeholder 3"/>
          <p:cNvSpPr>
            <a:spLocks noGrp="1"/>
          </p:cNvSpPr>
          <p:nvPr>
            <p:ph type="sldNum" sz="quarter" idx="10"/>
          </p:nvPr>
        </p:nvSpPr>
        <p:spPr/>
        <p:txBody>
          <a:bodyPr/>
          <a:lstStyle/>
          <a:p>
            <a:fld id="{FB5BD7D9-2314-4078-8570-96CD3F1F9056}" type="slidenum">
              <a:rPr lang="en-AU" smtClean="0"/>
              <a:t>2</a:t>
            </a:fld>
            <a:endParaRPr lang="en-AU"/>
          </a:p>
        </p:txBody>
      </p:sp>
    </p:spTree>
    <p:extLst>
      <p:ext uri="{BB962C8B-B14F-4D97-AF65-F5344CB8AC3E}">
        <p14:creationId xmlns:p14="http://schemas.microsoft.com/office/powerpoint/2010/main" val="255620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But before I go into that I just wanted to  give you some background and context of where we are from. We are from Sydney and the Illawarra region of New South Wales. Our district covers a large geographically area  with  8 hospitals  and employs just over 5,000 nurses and midwives. Despite the recent bushfires Australia is still a very interesting and beautiful country so please come and visit us! </a:t>
            </a:r>
          </a:p>
        </p:txBody>
      </p:sp>
      <p:sp>
        <p:nvSpPr>
          <p:cNvPr id="4" name="Slide Number Placeholder 3"/>
          <p:cNvSpPr>
            <a:spLocks noGrp="1"/>
          </p:cNvSpPr>
          <p:nvPr>
            <p:ph type="sldNum" sz="quarter" idx="10"/>
          </p:nvPr>
        </p:nvSpPr>
        <p:spPr/>
        <p:txBody>
          <a:bodyPr/>
          <a:lstStyle/>
          <a:p>
            <a:fld id="{4FDA4F87-D5C2-4945-AFCA-8B793D25881C}" type="slidenum">
              <a:rPr lang="en-US" smtClean="0"/>
              <a:t>3</a:t>
            </a:fld>
            <a:endParaRPr lang="en-US"/>
          </a:p>
        </p:txBody>
      </p:sp>
    </p:spTree>
    <p:extLst>
      <p:ext uri="{BB962C8B-B14F-4D97-AF65-F5344CB8AC3E}">
        <p14:creationId xmlns:p14="http://schemas.microsoft.com/office/powerpoint/2010/main" val="2221835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777195"/>
            <a:ext cx="5409371" cy="5149443"/>
          </a:xfrm>
        </p:spPr>
        <p:txBody>
          <a:bodyPr/>
          <a:lstStyle/>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While leadership development programs feature quite prominently in global literature, there is little evidence of the impact of translation of knowledge from  post graduate leadership education to healthcare practice in particular the impact on organisational culture, interpersonal relationships, processes and systems.</a:t>
            </a:r>
          </a:p>
          <a:p>
            <a:pPr marL="171450" indent="-171450">
              <a:buFont typeface="Arial" panose="020B0604020202020204" pitchFamily="34" charset="0"/>
              <a:buChar char="•"/>
            </a:pPr>
            <a:endParaRPr lang="en-AU" dirty="0"/>
          </a:p>
          <a:p>
            <a:r>
              <a:rPr lang="en-AU" dirty="0"/>
              <a:t> </a:t>
            </a:r>
          </a:p>
          <a:p>
            <a:pPr marL="171450" indent="-171450">
              <a:buFont typeface="Arial" panose="020B0604020202020204" pitchFamily="34" charset="0"/>
              <a:buChar char="•"/>
            </a:pPr>
            <a:r>
              <a:rPr lang="en-AU" dirty="0"/>
              <a:t>In this statement you can see here from two key health reports The </a:t>
            </a:r>
            <a:r>
              <a:rPr lang="en-AU" dirty="0" err="1"/>
              <a:t>Garling</a:t>
            </a:r>
            <a:r>
              <a:rPr lang="en-AU" dirty="0"/>
              <a:t> report and the Francis report highlight that  the lack of leadership  had a negative impact on workplace culture and  patient care. Francis  recommended leadership development is significantly important for all nurses and midwives. </a:t>
            </a:r>
          </a:p>
          <a:p>
            <a:pPr marL="171450" indent="-171450">
              <a:buFont typeface="Arial" panose="020B0604020202020204" pitchFamily="34" charset="0"/>
              <a:buChar char="•"/>
            </a:pPr>
            <a:endParaRPr lang="en-AU" dirty="0"/>
          </a:p>
          <a:p>
            <a:r>
              <a:rPr lang="en-AU" dirty="0"/>
              <a:t> </a:t>
            </a:r>
          </a:p>
          <a:p>
            <a:endParaRPr lang="en-AU" dirty="0"/>
          </a:p>
          <a:p>
            <a:r>
              <a:rPr lang="en-AU" dirty="0"/>
              <a:t>  </a:t>
            </a:r>
          </a:p>
        </p:txBody>
      </p:sp>
      <p:sp>
        <p:nvSpPr>
          <p:cNvPr id="4" name="Slide Number Placeholder 3"/>
          <p:cNvSpPr>
            <a:spLocks noGrp="1"/>
          </p:cNvSpPr>
          <p:nvPr>
            <p:ph type="sldNum" sz="quarter" idx="10"/>
          </p:nvPr>
        </p:nvSpPr>
        <p:spPr/>
        <p:txBody>
          <a:bodyPr/>
          <a:lstStyle/>
          <a:p>
            <a:fld id="{FB5BD7D9-2314-4078-8570-96CD3F1F9056}" type="slidenum">
              <a:rPr lang="en-AU" smtClean="0"/>
              <a:t>4</a:t>
            </a:fld>
            <a:endParaRPr lang="en-AU"/>
          </a:p>
        </p:txBody>
      </p:sp>
    </p:spTree>
    <p:extLst>
      <p:ext uri="{BB962C8B-B14F-4D97-AF65-F5344CB8AC3E}">
        <p14:creationId xmlns:p14="http://schemas.microsoft.com/office/powerpoint/2010/main" val="1264234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777194"/>
            <a:ext cx="5335270" cy="4849577"/>
          </a:xfrm>
        </p:spPr>
        <p:txBody>
          <a:bodyPr/>
          <a:lstStyle/>
          <a:p>
            <a:pPr marL="171450" indent="-171450">
              <a:buFont typeface="Arial" panose="020B0604020202020204" pitchFamily="34" charset="0"/>
              <a:buChar char="•"/>
            </a:pPr>
            <a:r>
              <a:rPr lang="en-AU" dirty="0"/>
              <a:t>The post graduate subject is the first module of a 12 month leadership  program, and it was developed in 2007 with a partnership between our district and the University of Wollongong.  Initially it was offered to  nurses &amp; midwives, but over time this offer was extended to all health care professionals.  This provided opportunities for participants to collaborate, learn from each other, and  develop networks to  build leadership capacity and capability to lead safe and  effective patient care.</a:t>
            </a:r>
          </a:p>
          <a:p>
            <a:endParaRPr lang="en-AU" dirty="0"/>
          </a:p>
          <a:p>
            <a:pPr marL="171450" indent="-171450">
              <a:buFont typeface="Arial" panose="020B0604020202020204" pitchFamily="34" charset="0"/>
              <a:buChar char="•"/>
            </a:pPr>
            <a:r>
              <a:rPr lang="en-AU" dirty="0"/>
              <a:t>The program is built on the philosophy  that you don’t need positional power to be a leader.  Healthcare workers from all disciplines and positions  can develop leadership skills to influence the culture of the workplace.</a:t>
            </a:r>
            <a:r>
              <a:rPr lang="en-AU" b="1" dirty="0"/>
              <a:t> </a:t>
            </a:r>
            <a:endParaRPr lang="en-AU" dirty="0"/>
          </a:p>
          <a:p>
            <a:pPr marL="0" indent="0">
              <a:buFont typeface="Arial" panose="020B0604020202020204" pitchFamily="34" charset="0"/>
              <a:buNone/>
            </a:pPr>
            <a:endParaRPr lang="en-AU" dirty="0"/>
          </a:p>
          <a:p>
            <a:pPr marL="171450" indent="-171450">
              <a:buFont typeface="Arial" panose="020B0604020202020204" pitchFamily="34" charset="0"/>
              <a:buChar char="•"/>
            </a:pPr>
            <a:r>
              <a:rPr lang="en-AU" dirty="0"/>
              <a:t>The workshops are a blend of didactic, and experiential learning based on adult learning principles. Participants are exposed to various models of leadership, and leadership theory. They are  encouraged to explore their own values and beliefs to discover their own leadership strengths and characteristics. </a:t>
            </a:r>
          </a:p>
          <a:p>
            <a:endParaRPr lang="en-AU" dirty="0"/>
          </a:p>
          <a:p>
            <a:pPr marL="171450" indent="-171450">
              <a:buFont typeface="Arial" panose="020B0604020202020204" pitchFamily="34" charset="0"/>
              <a:buChar char="•"/>
            </a:pPr>
            <a:r>
              <a:rPr lang="en-AU" dirty="0"/>
              <a:t>Formal assessment consists of 3 academic pieces of work and since 2007 almost 500 participants have successfully completed the program.</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FB5BD7D9-2314-4078-8570-96CD3F1F9056}" type="slidenum">
              <a:rPr lang="en-AU" smtClean="0"/>
              <a:t>5</a:t>
            </a:fld>
            <a:endParaRPr lang="en-AU"/>
          </a:p>
        </p:txBody>
      </p:sp>
    </p:spTree>
    <p:extLst>
      <p:ext uri="{BB962C8B-B14F-4D97-AF65-F5344CB8AC3E}">
        <p14:creationId xmlns:p14="http://schemas.microsoft.com/office/powerpoint/2010/main" val="1522473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subject learning outcomes are designed to increase the participants understanding and knowledge of the characteristics of effective leadership within organisational environments in which leaders operate. </a:t>
            </a:r>
          </a:p>
          <a:p>
            <a:endParaRPr lang="en-AU" dirty="0"/>
          </a:p>
          <a:p>
            <a:r>
              <a:rPr lang="en-AU" dirty="0"/>
              <a:t>Participants are exposed to various theories of leadership and has a focus on understanding self as a leader.</a:t>
            </a:r>
          </a:p>
          <a:p>
            <a:endParaRPr lang="en-AU" dirty="0"/>
          </a:p>
          <a:p>
            <a:r>
              <a:rPr lang="en-AU" dirty="0"/>
              <a:t>The model of leadership used  is The </a:t>
            </a:r>
            <a:r>
              <a:rPr lang="en-AU" dirty="0" err="1"/>
              <a:t>Kouzes</a:t>
            </a:r>
            <a:r>
              <a:rPr lang="en-AU" dirty="0"/>
              <a:t> &amp; Posner Leadership Challenge . This model uses 5 practices of Leadership , model the way, Inspire a shared vision, challenge the process, enable others to act and encourage the heart. Each practice has  two commitments and 10 behaviours that can influence the leadership development.</a:t>
            </a:r>
          </a:p>
        </p:txBody>
      </p:sp>
      <p:sp>
        <p:nvSpPr>
          <p:cNvPr id="4" name="Slide Number Placeholder 3"/>
          <p:cNvSpPr>
            <a:spLocks noGrp="1"/>
          </p:cNvSpPr>
          <p:nvPr>
            <p:ph type="sldNum" sz="quarter" idx="10"/>
          </p:nvPr>
        </p:nvSpPr>
        <p:spPr/>
        <p:txBody>
          <a:bodyPr/>
          <a:lstStyle/>
          <a:p>
            <a:fld id="{FB5BD7D9-2314-4078-8570-96CD3F1F9056}" type="slidenum">
              <a:rPr lang="en-AU" smtClean="0"/>
              <a:t>6</a:t>
            </a:fld>
            <a:endParaRPr lang="en-AU"/>
          </a:p>
        </p:txBody>
      </p:sp>
    </p:spTree>
    <p:extLst>
      <p:ext uri="{BB962C8B-B14F-4D97-AF65-F5344CB8AC3E}">
        <p14:creationId xmlns:p14="http://schemas.microsoft.com/office/powerpoint/2010/main" val="186407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the program is quite experiential, one of the ways of  enabling participants to think more critically is using creativity. This is one  of the practice development principles and evidence suggests that using creativity can bring about transformation individuals and teams that can lead to a more flourishing workplace. </a:t>
            </a:r>
          </a:p>
          <a:p>
            <a:endParaRPr lang="en-AU" dirty="0"/>
          </a:p>
          <a:p>
            <a:r>
              <a:rPr lang="en-AU" dirty="0"/>
              <a:t>One of the academic assignments uses creativity to enable participants to explore what they’ve learned about themselves as a leader using the Kouzes &amp; Posner leadership practices and behaviours. It also helps them to plan their future leadership development.</a:t>
            </a:r>
          </a:p>
        </p:txBody>
      </p:sp>
      <p:sp>
        <p:nvSpPr>
          <p:cNvPr id="4" name="Slide Number Placeholder 3"/>
          <p:cNvSpPr>
            <a:spLocks noGrp="1"/>
          </p:cNvSpPr>
          <p:nvPr>
            <p:ph type="sldNum" sz="quarter" idx="10"/>
          </p:nvPr>
        </p:nvSpPr>
        <p:spPr/>
        <p:txBody>
          <a:bodyPr/>
          <a:lstStyle/>
          <a:p>
            <a:fld id="{FB5BD7D9-2314-4078-8570-96CD3F1F9056}" type="slidenum">
              <a:rPr lang="en-AU" smtClean="0"/>
              <a:t>7</a:t>
            </a:fld>
            <a:endParaRPr lang="en-AU"/>
          </a:p>
        </p:txBody>
      </p:sp>
    </p:spTree>
    <p:extLst>
      <p:ext uri="{BB962C8B-B14F-4D97-AF65-F5344CB8AC3E}">
        <p14:creationId xmlns:p14="http://schemas.microsoft.com/office/powerpoint/2010/main" val="1702877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Now I’ve given you the background to the program the aim of the research was to determine the impact of undertaking a postgraduate subject on current practice in healthcare.</a:t>
            </a:r>
          </a:p>
          <a:p>
            <a:endParaRPr lang="en-AU" dirty="0"/>
          </a:p>
          <a:p>
            <a:pPr marL="171450" indent="-171450">
              <a:buFont typeface="Arial" panose="020B0604020202020204" pitchFamily="34" charset="0"/>
              <a:buChar char="•"/>
            </a:pPr>
            <a:r>
              <a:rPr lang="en-AU" dirty="0"/>
              <a:t>With regards to the objectives of the research a two year time frame  was chosen  because of recency of completion of the program and participants are more likely to have retained what they learned. They are  more able to discuss the impact of what they’ve learned on their practice.</a:t>
            </a:r>
          </a:p>
          <a:p>
            <a:endParaRPr lang="en-AU" dirty="0"/>
          </a:p>
          <a:p>
            <a:pPr marL="171450" indent="-171450">
              <a:buFont typeface="Arial" panose="020B0604020202020204" pitchFamily="34" charset="0"/>
              <a:buChar char="•"/>
            </a:pPr>
            <a:r>
              <a:rPr lang="en-AU" dirty="0"/>
              <a:t>Another objective was to identify strategies of how the leadership theory is transferred into practice and aligned to the identified learning outcomes.</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FB5BD7D9-2314-4078-8570-96CD3F1F9056}" type="slidenum">
              <a:rPr lang="en-AU" smtClean="0"/>
              <a:t>8</a:t>
            </a:fld>
            <a:endParaRPr lang="en-AU"/>
          </a:p>
        </p:txBody>
      </p:sp>
    </p:spTree>
    <p:extLst>
      <p:ext uri="{BB962C8B-B14F-4D97-AF65-F5344CB8AC3E}">
        <p14:creationId xmlns:p14="http://schemas.microsoft.com/office/powerpoint/2010/main" val="170961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conceptual approach to the  research was person centred practice and learning based on this Person Centred Framework by </a:t>
            </a:r>
            <a:r>
              <a:rPr lang="en-AU" dirty="0" err="1"/>
              <a:t>Mccormack</a:t>
            </a:r>
            <a:r>
              <a:rPr lang="en-AU" dirty="0"/>
              <a:t> and </a:t>
            </a:r>
            <a:r>
              <a:rPr lang="en-AU" dirty="0" err="1"/>
              <a:t>McCance</a:t>
            </a:r>
            <a:r>
              <a:rPr lang="en-AU" dirty="0"/>
              <a:t> . Some of you particularly if you’re from the UK  may be familiar with this framework as it’s used quite widely in practice development work. It facilitates the participants to make meaningful connection with others at the micro macro and </a:t>
            </a:r>
            <a:r>
              <a:rPr lang="en-AU" dirty="0" err="1"/>
              <a:t>meso</a:t>
            </a:r>
            <a:r>
              <a:rPr lang="en-AU" dirty="0"/>
              <a:t> levels in an organisation, and this can influence workplace culture in positive ways.. </a:t>
            </a:r>
          </a:p>
          <a:p>
            <a:endParaRPr lang="en-AU" dirty="0"/>
          </a:p>
          <a:p>
            <a:endParaRPr lang="en-AU" dirty="0"/>
          </a:p>
          <a:p>
            <a:r>
              <a:rPr lang="en-AU" dirty="0"/>
              <a:t>C</a:t>
            </a:r>
          </a:p>
        </p:txBody>
      </p:sp>
      <p:sp>
        <p:nvSpPr>
          <p:cNvPr id="4" name="Slide Number Placeholder 3"/>
          <p:cNvSpPr>
            <a:spLocks noGrp="1"/>
          </p:cNvSpPr>
          <p:nvPr>
            <p:ph type="sldNum" sz="quarter" idx="10"/>
          </p:nvPr>
        </p:nvSpPr>
        <p:spPr/>
        <p:txBody>
          <a:bodyPr/>
          <a:lstStyle/>
          <a:p>
            <a:fld id="{FB5BD7D9-2314-4078-8570-96CD3F1F9056}" type="slidenum">
              <a:rPr lang="en-AU" smtClean="0"/>
              <a:t>9</a:t>
            </a:fld>
            <a:endParaRPr lang="en-AU"/>
          </a:p>
        </p:txBody>
      </p:sp>
    </p:spTree>
    <p:extLst>
      <p:ext uri="{BB962C8B-B14F-4D97-AF65-F5344CB8AC3E}">
        <p14:creationId xmlns:p14="http://schemas.microsoft.com/office/powerpoint/2010/main" val="282545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192947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501743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04293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2509082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7689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38101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3811247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1211047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360877"/>
      </p:ext>
    </p:extLst>
  </p:cSld>
  <p:clrMapOvr>
    <a:masterClrMapping/>
  </p:clrMapOvr>
  <p:transition spd="slow"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95857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CE97D1-8F13-4B04-B28A-D1C01B7AA98A}" type="datetimeFigureOut">
              <a:rPr lang="en-AU" smtClean="0"/>
              <a:t>29/03/2020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160532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CE97D1-8F13-4B04-B28A-D1C01B7AA98A}" type="datetimeFigureOut">
              <a:rPr lang="en-AU" smtClean="0"/>
              <a:t>29/03/2020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274918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CE97D1-8F13-4B04-B28A-D1C01B7AA98A}" type="datetimeFigureOut">
              <a:rPr lang="en-AU" smtClean="0"/>
              <a:t>29/03/2020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2652429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CE97D1-8F13-4B04-B28A-D1C01B7AA98A}" type="datetimeFigureOut">
              <a:rPr lang="en-AU" smtClean="0"/>
              <a:t>29/03/2020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371473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CE97D1-8F13-4B04-B28A-D1C01B7AA98A}" type="datetimeFigureOut">
              <a:rPr lang="en-AU" smtClean="0"/>
              <a:t>29/03/2020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1483490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CE97D1-8F13-4B04-B28A-D1C01B7AA98A}" type="datetimeFigureOut">
              <a:rPr lang="en-AU" smtClean="0"/>
              <a:t>29/03/2020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164581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CE97D1-8F13-4B04-B28A-D1C01B7AA98A}" type="datetimeFigureOut">
              <a:rPr lang="en-AU" smtClean="0"/>
              <a:t>29/03/2020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18D359E-BDEC-4B2D-9AEC-26855A16D473}" type="slidenum">
              <a:rPr lang="en-AU" smtClean="0"/>
              <a:t>‹#›</a:t>
            </a:fld>
            <a:endParaRPr lang="en-AU"/>
          </a:p>
        </p:txBody>
      </p:sp>
    </p:spTree>
    <p:extLst>
      <p:ext uri="{BB962C8B-B14F-4D97-AF65-F5344CB8AC3E}">
        <p14:creationId xmlns:p14="http://schemas.microsoft.com/office/powerpoint/2010/main" val="470896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4CE97D1-8F13-4B04-B28A-D1C01B7AA98A}" type="datetimeFigureOut">
              <a:rPr lang="en-AU" smtClean="0"/>
              <a:t>29/03/2020</a:t>
            </a:fld>
            <a:endParaRPr lang="en-A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18D359E-BDEC-4B2D-9AEC-26855A16D473}" type="slidenum">
              <a:rPr lang="en-AU" smtClean="0"/>
              <a:t>‹#›</a:t>
            </a:fld>
            <a:endParaRPr lang="en-AU"/>
          </a:p>
        </p:txBody>
      </p:sp>
    </p:spTree>
    <p:extLst>
      <p:ext uri="{BB962C8B-B14F-4D97-AF65-F5344CB8AC3E}">
        <p14:creationId xmlns:p14="http://schemas.microsoft.com/office/powerpoint/2010/main" val="2899745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516A18B2-6930-0A45-A1B1-A6E15B89C5D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65987498"/>
      </p:ext>
    </p:extLst>
  </p:cSld>
  <p:clrMap bg1="lt1" tx1="dk1" bg2="lt2" tx2="dk2" accent1="accent1" accent2="accent2" accent3="accent3" accent4="accent4" accent5="accent5" accent6="accent6" hlink="hlink" folHlink="folHlink"/>
  <p:sldLayoutIdLst>
    <p:sldLayoutId id="2147483690" r:id="rId1"/>
  </p:sldLayoutIdLst>
  <p:transition spd="slow" advClick="0" advTm="15000">
    <p:fade/>
  </p:transition>
  <p:txStyles>
    <p:titleStyle>
      <a:lvl1pPr algn="ctr" rtl="0" eaLnBrk="0" fontAlgn="base" hangingPunct="0">
        <a:spcBef>
          <a:spcPct val="0"/>
        </a:spcBef>
        <a:spcAft>
          <a:spcPct val="0"/>
        </a:spcAft>
        <a:defRPr sz="5867">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5867">
          <a:solidFill>
            <a:schemeClr val="tx2"/>
          </a:solidFill>
          <a:latin typeface="Times"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5867">
          <a:solidFill>
            <a:schemeClr val="tx2"/>
          </a:solidFill>
          <a:latin typeface="Times"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5867">
          <a:solidFill>
            <a:schemeClr val="tx2"/>
          </a:solidFill>
          <a:latin typeface="Times"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5867">
          <a:solidFill>
            <a:schemeClr val="tx2"/>
          </a:solidFill>
          <a:latin typeface="Times" pitchFamily="-107" charset="0"/>
          <a:ea typeface="ＭＳ Ｐゴシック" pitchFamily="-107" charset="-128"/>
          <a:cs typeface="ＭＳ Ｐゴシック" pitchFamily="-107" charset="-128"/>
        </a:defRPr>
      </a:lvl5pPr>
      <a:lvl6pPr marL="609585" algn="ctr" rtl="0" fontAlgn="base">
        <a:spcBef>
          <a:spcPct val="0"/>
        </a:spcBef>
        <a:spcAft>
          <a:spcPct val="0"/>
        </a:spcAft>
        <a:defRPr sz="5867">
          <a:solidFill>
            <a:schemeClr val="tx2"/>
          </a:solidFill>
          <a:latin typeface="Times" pitchFamily="-107" charset="0"/>
        </a:defRPr>
      </a:lvl6pPr>
      <a:lvl7pPr marL="1219170" algn="ctr" rtl="0" fontAlgn="base">
        <a:spcBef>
          <a:spcPct val="0"/>
        </a:spcBef>
        <a:spcAft>
          <a:spcPct val="0"/>
        </a:spcAft>
        <a:defRPr sz="5867">
          <a:solidFill>
            <a:schemeClr val="tx2"/>
          </a:solidFill>
          <a:latin typeface="Times" pitchFamily="-107" charset="0"/>
        </a:defRPr>
      </a:lvl7pPr>
      <a:lvl8pPr marL="1828754" algn="ctr" rtl="0" fontAlgn="base">
        <a:spcBef>
          <a:spcPct val="0"/>
        </a:spcBef>
        <a:spcAft>
          <a:spcPct val="0"/>
        </a:spcAft>
        <a:defRPr sz="5867">
          <a:solidFill>
            <a:schemeClr val="tx2"/>
          </a:solidFill>
          <a:latin typeface="Times" pitchFamily="-107" charset="0"/>
        </a:defRPr>
      </a:lvl8pPr>
      <a:lvl9pPr marL="2438339" algn="ctr" rtl="0" fontAlgn="base">
        <a:spcBef>
          <a:spcPct val="0"/>
        </a:spcBef>
        <a:spcAft>
          <a:spcPct val="0"/>
        </a:spcAft>
        <a:defRPr sz="5867">
          <a:solidFill>
            <a:schemeClr val="tx2"/>
          </a:solidFill>
          <a:latin typeface="Times" pitchFamily="-107"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ＭＳ Ｐゴシック" pitchFamily="-107" charset="-128"/>
          <a:cs typeface="ＭＳ Ｐゴシック" pitchFamily="-107" charset="-128"/>
        </a:defRPr>
      </a:lvl1pPr>
      <a:lvl2pPr marL="990575" indent="-380990" algn="l" rtl="0" eaLnBrk="0" fontAlgn="base" hangingPunct="0">
        <a:spcBef>
          <a:spcPct val="20000"/>
        </a:spcBef>
        <a:spcAft>
          <a:spcPct val="0"/>
        </a:spcAft>
        <a:buChar char="–"/>
        <a:defRPr sz="3733">
          <a:solidFill>
            <a:schemeClr val="tx1"/>
          </a:solidFill>
          <a:latin typeface="+mn-lt"/>
          <a:ea typeface="ＭＳ Ｐゴシック" pitchFamily="-107" charset="-128"/>
        </a:defRPr>
      </a:lvl2pPr>
      <a:lvl3pPr marL="1523962" indent="-304792" algn="l" rtl="0" eaLnBrk="0" fontAlgn="base" hangingPunct="0">
        <a:spcBef>
          <a:spcPct val="20000"/>
        </a:spcBef>
        <a:spcAft>
          <a:spcPct val="0"/>
        </a:spcAft>
        <a:buChar char="•"/>
        <a:defRPr sz="3200">
          <a:solidFill>
            <a:schemeClr val="tx1"/>
          </a:solidFill>
          <a:latin typeface="+mn-lt"/>
          <a:ea typeface="ＭＳ Ｐゴシック" pitchFamily="-107" charset="-128"/>
        </a:defRPr>
      </a:lvl3pPr>
      <a:lvl4pPr marL="2133547" indent="-304792" algn="l" rtl="0" eaLnBrk="0" fontAlgn="base" hangingPunct="0">
        <a:spcBef>
          <a:spcPct val="20000"/>
        </a:spcBef>
        <a:spcAft>
          <a:spcPct val="0"/>
        </a:spcAft>
        <a:buChar char="–"/>
        <a:defRPr sz="2667">
          <a:solidFill>
            <a:schemeClr val="tx1"/>
          </a:solidFill>
          <a:latin typeface="+mn-lt"/>
          <a:ea typeface="ＭＳ Ｐゴシック" pitchFamily="-107" charset="-128"/>
        </a:defRPr>
      </a:lvl4pPr>
      <a:lvl5pPr marL="2743131" indent="-304792" algn="l" rtl="0" eaLnBrk="0" fontAlgn="base" hangingPunct="0">
        <a:spcBef>
          <a:spcPct val="20000"/>
        </a:spcBef>
        <a:spcAft>
          <a:spcPct val="0"/>
        </a:spcAft>
        <a:buChar char="»"/>
        <a:defRPr sz="2667">
          <a:solidFill>
            <a:schemeClr val="tx1"/>
          </a:solidFill>
          <a:latin typeface="+mn-lt"/>
          <a:ea typeface="ＭＳ Ｐゴシック" pitchFamily="-107" charset="-128"/>
        </a:defRPr>
      </a:lvl5pPr>
      <a:lvl6pPr marL="3352716" indent="-304792" algn="l" rtl="0" fontAlgn="base">
        <a:spcBef>
          <a:spcPct val="20000"/>
        </a:spcBef>
        <a:spcAft>
          <a:spcPct val="0"/>
        </a:spcAft>
        <a:buChar char="»"/>
        <a:defRPr sz="2667">
          <a:solidFill>
            <a:schemeClr val="tx1"/>
          </a:solidFill>
          <a:latin typeface="+mn-lt"/>
          <a:ea typeface="ＭＳ Ｐゴシック" pitchFamily="-107" charset="-128"/>
        </a:defRPr>
      </a:lvl6pPr>
      <a:lvl7pPr marL="3962301" indent="-304792" algn="l" rtl="0" fontAlgn="base">
        <a:spcBef>
          <a:spcPct val="20000"/>
        </a:spcBef>
        <a:spcAft>
          <a:spcPct val="0"/>
        </a:spcAft>
        <a:buChar char="»"/>
        <a:defRPr sz="2667">
          <a:solidFill>
            <a:schemeClr val="tx1"/>
          </a:solidFill>
          <a:latin typeface="+mn-lt"/>
          <a:ea typeface="ＭＳ Ｐゴシック" pitchFamily="-107" charset="-128"/>
        </a:defRPr>
      </a:lvl7pPr>
      <a:lvl8pPr marL="4571886" indent="-304792" algn="l" rtl="0" fontAlgn="base">
        <a:spcBef>
          <a:spcPct val="20000"/>
        </a:spcBef>
        <a:spcAft>
          <a:spcPct val="0"/>
        </a:spcAft>
        <a:buChar char="»"/>
        <a:defRPr sz="2667">
          <a:solidFill>
            <a:schemeClr val="tx1"/>
          </a:solidFill>
          <a:latin typeface="+mn-lt"/>
          <a:ea typeface="ＭＳ Ｐゴシック" pitchFamily="-107" charset="-128"/>
        </a:defRPr>
      </a:lvl8pPr>
      <a:lvl9pPr marL="5181470" indent="-304792" algn="l" rtl="0" fontAlgn="base">
        <a:spcBef>
          <a:spcPct val="20000"/>
        </a:spcBef>
        <a:spcAft>
          <a:spcPct val="0"/>
        </a:spcAft>
        <a:buChar char="»"/>
        <a:defRPr sz="2667">
          <a:solidFill>
            <a:schemeClr val="tx1"/>
          </a:solidFill>
          <a:latin typeface="+mn-lt"/>
          <a:ea typeface="ＭＳ Ｐゴシック" pitchFamily="-107" charset="-128"/>
        </a:defRPr>
      </a:lvl9pPr>
    </p:bodyStyle>
    <p:otherStyle>
      <a:defPPr>
        <a:defRPr lang="en-AU"/>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26.png"/><Relationship Id="rId3" Type="http://schemas.microsoft.com/office/2007/relationships/media" Target="../media/media2.m4a"/><Relationship Id="rId7" Type="http://schemas.microsoft.com/office/2007/relationships/media" Target="../media/media4.m4a"/><Relationship Id="rId12" Type="http://schemas.openxmlformats.org/officeDocument/2006/relationships/notesSlide" Target="../notesSlides/notesSlide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slideLayout" Target="../slideLayouts/slideLayout2.xml"/><Relationship Id="rId5" Type="http://schemas.microsoft.com/office/2007/relationships/media" Target="../media/media3.m4a"/><Relationship Id="rId15" Type="http://schemas.openxmlformats.org/officeDocument/2006/relationships/image" Target="../media/image28.jpeg"/><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m4a"/><Relationship Id="rId7" Type="http://schemas.openxmlformats.org/officeDocument/2006/relationships/image" Target="../media/image3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m4a"/></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keith.jones1@health.nsw.gov.au" TargetMode="External"/><Relationship Id="rId7"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Margaret.martin2@health.nsw.gov.au" TargetMode="External"/><Relationship Id="rId4" Type="http://schemas.openxmlformats.org/officeDocument/2006/relationships/hyperlink" Target="mailto:rmiddle@uow.edu.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814CE5A-B548-CA42-891D-79BFE380BD26}"/>
              </a:ext>
            </a:extLst>
          </p:cNvPr>
          <p:cNvSpPr txBox="1"/>
          <p:nvPr/>
        </p:nvSpPr>
        <p:spPr>
          <a:xfrm>
            <a:off x="2735627" y="1028734"/>
            <a:ext cx="9121013" cy="3457421"/>
          </a:xfrm>
          <a:prstGeom prst="rect">
            <a:avLst/>
          </a:prstGeom>
          <a:noFill/>
        </p:spPr>
        <p:txBody>
          <a:bodyPr wrap="square">
            <a:spAutoFit/>
          </a:bodyPr>
          <a:lstStyle/>
          <a:p>
            <a:pPr eaLnBrk="0" fontAlgn="base" hangingPunct="0">
              <a:spcBef>
                <a:spcPct val="0"/>
              </a:spcBef>
              <a:spcAft>
                <a:spcPct val="0"/>
              </a:spcAft>
              <a:defRPr/>
            </a:pPr>
            <a:r>
              <a:rPr lang="en-US" sz="4800" dirty="0">
                <a:solidFill>
                  <a:srgbClr val="7E220C"/>
                </a:solidFill>
                <a:latin typeface="Calibri" panose="020F0502020204030204" pitchFamily="34" charset="0"/>
                <a:ea typeface="Calibri" charset="0"/>
                <a:cs typeface="Calibri" panose="020F0502020204030204" pitchFamily="34" charset="0"/>
              </a:rPr>
              <a:t>Dr Rebekkah Middleton </a:t>
            </a:r>
            <a:r>
              <a:rPr lang="en-US" sz="3733" dirty="0">
                <a:solidFill>
                  <a:srgbClr val="7E220C"/>
                </a:solidFill>
                <a:latin typeface="Calibri" panose="020F0502020204030204" pitchFamily="34" charset="0"/>
                <a:ea typeface="Calibri" charset="0"/>
                <a:cs typeface="Calibri" panose="020F0502020204030204" pitchFamily="34" charset="0"/>
              </a:rPr>
              <a:t>(Australia)</a:t>
            </a:r>
          </a:p>
          <a:p>
            <a:pPr eaLnBrk="0" fontAlgn="base" hangingPunct="0">
              <a:spcBef>
                <a:spcPct val="0"/>
              </a:spcBef>
              <a:spcAft>
                <a:spcPct val="0"/>
              </a:spcAft>
              <a:defRPr/>
            </a:pPr>
            <a:r>
              <a:rPr lang="en-US" sz="4800" dirty="0">
                <a:solidFill>
                  <a:srgbClr val="7E220C"/>
                </a:solidFill>
                <a:latin typeface="Calibri" panose="020F0502020204030204" pitchFamily="34" charset="0"/>
                <a:ea typeface="Calibri" charset="0"/>
                <a:cs typeface="Calibri" panose="020F0502020204030204" pitchFamily="34" charset="0"/>
              </a:rPr>
              <a:t>Mr Keith Jones</a:t>
            </a:r>
            <a:r>
              <a:rPr lang="en-US" sz="3733" dirty="0">
                <a:solidFill>
                  <a:srgbClr val="7E220C"/>
                </a:solidFill>
                <a:latin typeface="Calibri" panose="020F0502020204030204" pitchFamily="34" charset="0"/>
                <a:ea typeface="Calibri" charset="0"/>
                <a:cs typeface="Calibri" panose="020F0502020204030204" pitchFamily="34" charset="0"/>
              </a:rPr>
              <a:t> (Australia)</a:t>
            </a:r>
          </a:p>
          <a:p>
            <a:pPr eaLnBrk="0" fontAlgn="base" hangingPunct="0">
              <a:spcBef>
                <a:spcPct val="0"/>
              </a:spcBef>
              <a:spcAft>
                <a:spcPct val="0"/>
              </a:spcAft>
              <a:defRPr/>
            </a:pPr>
            <a:endParaRPr lang="en-AU" sz="2667" i="1" dirty="0">
              <a:solidFill>
                <a:srgbClr val="2D2D8A">
                  <a:lumMod val="75000"/>
                </a:srgbClr>
              </a:solidFill>
              <a:latin typeface="Calibri" panose="020F0502020204030204" pitchFamily="34" charset="0"/>
              <a:ea typeface="ＭＳ Ｐゴシック" panose="020B0600070205080204" pitchFamily="34" charset="-128"/>
              <a:cs typeface="Calibri" panose="020F0502020204030204" pitchFamily="34" charset="0"/>
            </a:endParaRPr>
          </a:p>
          <a:p>
            <a:pPr eaLnBrk="0" fontAlgn="base" hangingPunct="0">
              <a:spcBef>
                <a:spcPct val="0"/>
              </a:spcBef>
              <a:spcAft>
                <a:spcPct val="0"/>
              </a:spcAft>
              <a:defRPr/>
            </a:pPr>
            <a:r>
              <a:rPr lang="en-AU" sz="4800" i="1" dirty="0">
                <a:solidFill>
                  <a:srgbClr val="2D2D8A">
                    <a:lumMod val="75000"/>
                  </a:srgbClr>
                </a:solidFill>
                <a:latin typeface="Calibri" panose="020F0502020204030204" pitchFamily="34" charset="0"/>
                <a:ea typeface="ＭＳ Ｐゴシック" panose="020B0600070205080204" pitchFamily="34" charset="-128"/>
                <a:cs typeface="Calibri" panose="020F0502020204030204" pitchFamily="34" charset="0"/>
              </a:rPr>
              <a:t>Does formal leadership education translate to health practice?</a:t>
            </a:r>
            <a:endParaRPr lang="en-US" sz="4800" i="1" dirty="0">
              <a:solidFill>
                <a:srgbClr val="2D2D8A">
                  <a:lumMod val="75000"/>
                </a:srgbClr>
              </a:solidFill>
              <a:latin typeface="Calibri" panose="020F0502020204030204" pitchFamily="34" charset="0"/>
              <a:ea typeface="Calibri" charset="0"/>
              <a:cs typeface="Calibri" panose="020F0502020204030204" pitchFamily="34" charset="0"/>
            </a:endParaRPr>
          </a:p>
        </p:txBody>
      </p:sp>
    </p:spTree>
    <p:extLst>
      <p:ext uri="{BB962C8B-B14F-4D97-AF65-F5344CB8AC3E}">
        <p14:creationId xmlns:p14="http://schemas.microsoft.com/office/powerpoint/2010/main" val="1838960405"/>
      </p:ext>
    </p:extLst>
  </p:cSld>
  <p:clrMapOvr>
    <a:masterClrMapping/>
  </p:clrMapOvr>
  <p:transition spd="slow" advClick="0" advTm="1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EC93D-6313-6241-B42B-D9F32B61D21B}"/>
              </a:ext>
            </a:extLst>
          </p:cNvPr>
          <p:cNvSpPr>
            <a:spLocks noGrp="1"/>
          </p:cNvSpPr>
          <p:nvPr>
            <p:ph type="title"/>
          </p:nvPr>
        </p:nvSpPr>
        <p:spPr/>
        <p:txBody>
          <a:bodyPr/>
          <a:lstStyle/>
          <a:p>
            <a:r>
              <a:rPr lang="en-US" dirty="0"/>
              <a:t>Design</a:t>
            </a:r>
          </a:p>
        </p:txBody>
      </p:sp>
      <p:sp>
        <p:nvSpPr>
          <p:cNvPr id="3" name="Content Placeholder 2">
            <a:extLst>
              <a:ext uri="{FF2B5EF4-FFF2-40B4-BE49-F238E27FC236}">
                <a16:creationId xmlns:a16="http://schemas.microsoft.com/office/drawing/2014/main" xmlns="" id="{18EB9A73-EA11-9A42-A123-940AE942F6B4}"/>
              </a:ext>
            </a:extLst>
          </p:cNvPr>
          <p:cNvSpPr>
            <a:spLocks noGrp="1"/>
          </p:cNvSpPr>
          <p:nvPr>
            <p:ph idx="1"/>
          </p:nvPr>
        </p:nvSpPr>
        <p:spPr/>
        <p:txBody>
          <a:bodyPr>
            <a:noAutofit/>
          </a:bodyPr>
          <a:lstStyle/>
          <a:p>
            <a:r>
              <a:rPr lang="en-US" sz="2400" dirty="0"/>
              <a:t>Qualitative descriptive approach</a:t>
            </a:r>
          </a:p>
          <a:p>
            <a:r>
              <a:rPr lang="en-US" sz="2400" dirty="0"/>
              <a:t>Previous participants invited to participate</a:t>
            </a:r>
          </a:p>
          <a:p>
            <a:r>
              <a:rPr lang="en-US" sz="2400" dirty="0"/>
              <a:t>Three Local Health Districts</a:t>
            </a:r>
          </a:p>
          <a:p>
            <a:r>
              <a:rPr lang="en-US" sz="2400" dirty="0"/>
              <a:t>Three Group interviews</a:t>
            </a:r>
          </a:p>
          <a:p>
            <a:pPr lvl="1"/>
            <a:r>
              <a:rPr lang="en-US" sz="2400" dirty="0"/>
              <a:t>Fifteen participants</a:t>
            </a:r>
          </a:p>
          <a:p>
            <a:pPr lvl="1"/>
            <a:r>
              <a:rPr lang="en-US" sz="2400" dirty="0"/>
              <a:t>Predominantly nurses (13)</a:t>
            </a:r>
          </a:p>
          <a:p>
            <a:pPr lvl="1"/>
            <a:r>
              <a:rPr lang="en-US" sz="2400" dirty="0"/>
              <a:t>Other disciplines included (social work, physiotherapist, occupational therapist)</a:t>
            </a:r>
          </a:p>
          <a:p>
            <a:r>
              <a:rPr lang="en-US" sz="2400" dirty="0"/>
              <a:t>Thematic analysis</a:t>
            </a:r>
          </a:p>
        </p:txBody>
      </p:sp>
      <p:pic>
        <p:nvPicPr>
          <p:cNvPr id="4" name="Picture 3">
            <a:extLst>
              <a:ext uri="{FF2B5EF4-FFF2-40B4-BE49-F238E27FC236}">
                <a16:creationId xmlns:a16="http://schemas.microsoft.com/office/drawing/2014/main" xmlns="" id="{B6E8C9CF-1D87-0D46-9AAF-66AF03A2E584}"/>
              </a:ext>
            </a:extLst>
          </p:cNvPr>
          <p:cNvPicPr>
            <a:picLocks noChangeAspect="1"/>
          </p:cNvPicPr>
          <p:nvPr/>
        </p:nvPicPr>
        <p:blipFill>
          <a:blip r:embed="rId3"/>
          <a:stretch>
            <a:fillRect/>
          </a:stretch>
        </p:blipFill>
        <p:spPr>
          <a:xfrm>
            <a:off x="6540471" y="609600"/>
            <a:ext cx="5467061" cy="3600450"/>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3465" y="6180527"/>
            <a:ext cx="2158114" cy="56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18" y="5178143"/>
            <a:ext cx="2330882" cy="863219"/>
          </a:xfrm>
          <a:prstGeom prst="rect">
            <a:avLst/>
          </a:prstGeom>
        </p:spPr>
      </p:pic>
    </p:spTree>
    <p:extLst>
      <p:ext uri="{BB962C8B-B14F-4D97-AF65-F5344CB8AC3E}">
        <p14:creationId xmlns:p14="http://schemas.microsoft.com/office/powerpoint/2010/main" val="91724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1907D-4714-184B-812C-870EFDEBE453}"/>
              </a:ext>
            </a:extLst>
          </p:cNvPr>
          <p:cNvSpPr>
            <a:spLocks noGrp="1"/>
          </p:cNvSpPr>
          <p:nvPr>
            <p:ph type="title"/>
          </p:nvPr>
        </p:nvSpPr>
        <p:spPr/>
        <p:txBody>
          <a:bodyPr/>
          <a:lstStyle/>
          <a:p>
            <a:r>
              <a:rPr lang="en-US" dirty="0"/>
              <a:t>Findings </a:t>
            </a:r>
          </a:p>
        </p:txBody>
      </p:sp>
      <p:pic>
        <p:nvPicPr>
          <p:cNvPr id="4" name="Content Placeholder 5">
            <a:extLst>
              <a:ext uri="{FF2B5EF4-FFF2-40B4-BE49-F238E27FC236}">
                <a16:creationId xmlns:a16="http://schemas.microsoft.com/office/drawing/2014/main" xmlns="" id="{385A531B-A4C4-A645-9003-E462D0ED8FDA}"/>
              </a:ext>
            </a:extLst>
          </p:cNvPr>
          <p:cNvPicPr>
            <a:picLocks noGrp="1" noChangeAspect="1"/>
          </p:cNvPicPr>
          <p:nvPr>
            <p:ph idx="1"/>
          </p:nvPr>
        </p:nvPicPr>
        <p:blipFill>
          <a:blip r:embed="rId3"/>
          <a:stretch>
            <a:fillRect/>
          </a:stretch>
        </p:blipFill>
        <p:spPr>
          <a:xfrm>
            <a:off x="677334" y="1546222"/>
            <a:ext cx="9723966" cy="5200653"/>
          </a:xfrm>
          <a:prstGeom prst="rect">
            <a:avLst/>
          </a:prstGeom>
        </p:spPr>
      </p:pic>
    </p:spTree>
    <p:extLst>
      <p:ext uri="{BB962C8B-B14F-4D97-AF65-F5344CB8AC3E}">
        <p14:creationId xmlns:p14="http://schemas.microsoft.com/office/powerpoint/2010/main" val="100755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4CC65-21AE-744F-8F1F-0EE8F25DE513}"/>
              </a:ext>
            </a:extLst>
          </p:cNvPr>
          <p:cNvSpPr>
            <a:spLocks noGrp="1"/>
          </p:cNvSpPr>
          <p:nvPr>
            <p:ph type="title"/>
          </p:nvPr>
        </p:nvSpPr>
        <p:spPr>
          <a:xfrm>
            <a:off x="225271" y="158142"/>
            <a:ext cx="10333566" cy="1320800"/>
          </a:xfrm>
        </p:spPr>
        <p:txBody>
          <a:bodyPr>
            <a:normAutofit/>
          </a:bodyPr>
          <a:lstStyle/>
          <a:p>
            <a:r>
              <a:rPr lang="en-US" dirty="0"/>
              <a:t>Learning to </a:t>
            </a:r>
            <a:r>
              <a:rPr lang="en-US" dirty="0"/>
              <a:t>lead</a:t>
            </a:r>
            <a:br>
              <a:rPr lang="en-US" dirty="0"/>
            </a:br>
            <a:endParaRPr lang="en-US" sz="2700" dirty="0">
              <a:solidFill>
                <a:schemeClr val="tx1"/>
              </a:solidFill>
            </a:endParaRPr>
          </a:p>
        </p:txBody>
      </p:sp>
      <p:sp>
        <p:nvSpPr>
          <p:cNvPr id="11" name="Rectangle 10"/>
          <p:cNvSpPr/>
          <p:nvPr/>
        </p:nvSpPr>
        <p:spPr>
          <a:xfrm>
            <a:off x="259661" y="852923"/>
            <a:ext cx="10671186" cy="830997"/>
          </a:xfrm>
          <a:prstGeom prst="rect">
            <a:avLst/>
          </a:prstGeom>
        </p:spPr>
        <p:txBody>
          <a:bodyPr wrap="square">
            <a:spAutoFit/>
          </a:bodyPr>
          <a:lstStyle/>
          <a:p>
            <a:r>
              <a:rPr lang="en-US" sz="2400" dirty="0"/>
              <a:t>What better way to hear about what the participants learned about learning to lead than from the participants themselves.</a:t>
            </a:r>
            <a:endParaRPr lang="en-GB" sz="2400" dirty="0"/>
          </a:p>
        </p:txBody>
      </p:sp>
      <p:pic>
        <p:nvPicPr>
          <p:cNvPr id="13" name="ca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008092" y="1827246"/>
            <a:ext cx="406400" cy="406400"/>
          </a:xfrm>
          <a:prstGeom prst="rect">
            <a:avLst/>
          </a:prstGeom>
        </p:spPr>
      </p:pic>
      <p:pic>
        <p:nvPicPr>
          <p:cNvPr id="17" name="Cor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07246" y="1807587"/>
            <a:ext cx="406400" cy="406400"/>
          </a:xfrm>
          <a:prstGeom prst="rect">
            <a:avLst/>
          </a:prstGeom>
        </p:spPr>
      </p:pic>
      <p:pic>
        <p:nvPicPr>
          <p:cNvPr id="18" name="Kingsway &amp; Kareena Roa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06400" y="1759945"/>
            <a:ext cx="406400" cy="406400"/>
          </a:xfrm>
          <a:prstGeom prst="rect">
            <a:avLst/>
          </a:prstGeom>
        </p:spPr>
      </p:pic>
      <p:pic>
        <p:nvPicPr>
          <p:cNvPr id="19" name="Farouk">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105738" y="1841414"/>
            <a:ext cx="406400" cy="406400"/>
          </a:xfrm>
          <a:prstGeom prst="rect">
            <a:avLst/>
          </a:prstGeom>
        </p:spPr>
      </p:pic>
      <p:pic>
        <p:nvPicPr>
          <p:cNvPr id="20" name="Leo">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203384" y="1858301"/>
            <a:ext cx="406400" cy="406400"/>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6400" y="2422195"/>
            <a:ext cx="5312500" cy="4344664"/>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62834" y="2378701"/>
            <a:ext cx="5198723" cy="4344663"/>
          </a:xfrm>
          <a:prstGeom prst="rect">
            <a:avLst/>
          </a:prstGeom>
        </p:spPr>
      </p:pic>
    </p:spTree>
    <p:extLst>
      <p:ext uri="{BB962C8B-B14F-4D97-AF65-F5344CB8AC3E}">
        <p14:creationId xmlns:p14="http://schemas.microsoft.com/office/powerpoint/2010/main" val="1372852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535"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362" fill="hold"/>
                                        <p:tgtEl>
                                          <p:spTgt spid="18"/>
                                        </p:tgtEl>
                                      </p:cBhvr>
                                    </p:cmd>
                                  </p:childTnLst>
                                </p:cTn>
                              </p:par>
                            </p:childTnLst>
                          </p:cTn>
                        </p:par>
                      </p:childTnLst>
                    </p:cTn>
                  </p:par>
                </p:childTnLst>
              </p:cTn>
              <p:nextCondLst>
                <p:cond evt="onClick" delay="0">
                  <p:tgtEl>
                    <p:spTgt spid="18"/>
                  </p:tgtEl>
                </p:cond>
              </p:nextCondLst>
            </p:seq>
            <p:audio>
              <p:cMediaNode vol="80000">
                <p:cTn id="19" fill="hold" display="0">
                  <p:stCondLst>
                    <p:cond delay="indefinite"/>
                  </p:stCondLst>
                  <p:endCondLst>
                    <p:cond evt="onStopAudio" delay="0">
                      <p:tgtEl>
                        <p:sldTgt/>
                      </p:tgtEl>
                    </p:cond>
                  </p:endCondLst>
                </p:cTn>
                <p:tgtEl>
                  <p:spTgt spid="18"/>
                </p:tgtEl>
              </p:cMediaNode>
            </p:audio>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076" fill="hold"/>
                                        <p:tgtEl>
                                          <p:spTgt spid="19"/>
                                        </p:tgtEl>
                                      </p:cBhvr>
                                    </p:cmd>
                                  </p:childTnLst>
                                </p:cTn>
                              </p:par>
                            </p:childTnLst>
                          </p:cTn>
                        </p:par>
                      </p:childTnLst>
                    </p:cTn>
                  </p:par>
                </p:childTnLst>
              </p:cTn>
              <p:nextCondLst>
                <p:cond evt="onClick" delay="0">
                  <p:tgtEl>
                    <p:spTgt spid="19"/>
                  </p:tgtEl>
                </p:cond>
              </p:nextCondLst>
            </p:seq>
            <p:audio>
              <p:cMediaNode vol="80000">
                <p:cTn id="25" fill="hold" display="0">
                  <p:stCondLst>
                    <p:cond delay="indefinite"/>
                  </p:stCondLst>
                  <p:endCondLst>
                    <p:cond evt="onStopAudio" delay="0">
                      <p:tgtEl>
                        <p:sldTgt/>
                      </p:tgtEl>
                    </p:cond>
                  </p:endCondLst>
                </p:cTn>
                <p:tgtEl>
                  <p:spTgt spid="19"/>
                </p:tgtEl>
              </p:cMediaNode>
            </p:audio>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963" fill="hold"/>
                                        <p:tgtEl>
                                          <p:spTgt spid="20"/>
                                        </p:tgtEl>
                                      </p:cBhvr>
                                    </p:cmd>
                                  </p:childTnLst>
                                </p:cTn>
                              </p:par>
                            </p:childTnLst>
                          </p:cTn>
                        </p:par>
                      </p:childTnLst>
                    </p:cTn>
                  </p:par>
                </p:childTnLst>
              </p:cTn>
              <p:nextCondLst>
                <p:cond evt="onClick" delay="0">
                  <p:tgtEl>
                    <p:spTgt spid="20"/>
                  </p:tgtEl>
                </p:cond>
              </p:nextCondLst>
            </p:seq>
            <p:audio>
              <p:cMediaNode vol="80000">
                <p:cTn id="31"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10454A-43C9-A141-BF38-5A0F698F92A8}"/>
              </a:ext>
            </a:extLst>
          </p:cNvPr>
          <p:cNvSpPr>
            <a:spLocks noGrp="1"/>
          </p:cNvSpPr>
          <p:nvPr>
            <p:ph type="title"/>
          </p:nvPr>
        </p:nvSpPr>
        <p:spPr/>
        <p:txBody>
          <a:bodyPr/>
          <a:lstStyle/>
          <a:p>
            <a:r>
              <a:rPr lang="en-US" dirty="0"/>
              <a:t>Academic Study</a:t>
            </a:r>
          </a:p>
        </p:txBody>
      </p:sp>
      <p:sp>
        <p:nvSpPr>
          <p:cNvPr id="3" name="Content Placeholder 2">
            <a:extLst>
              <a:ext uri="{FF2B5EF4-FFF2-40B4-BE49-F238E27FC236}">
                <a16:creationId xmlns:a16="http://schemas.microsoft.com/office/drawing/2014/main" xmlns="" id="{0DB1CA60-08A9-CE42-B344-4E42C69AA1E1}"/>
              </a:ext>
            </a:extLst>
          </p:cNvPr>
          <p:cNvSpPr>
            <a:spLocks noGrp="1"/>
          </p:cNvSpPr>
          <p:nvPr>
            <p:ph idx="1"/>
          </p:nvPr>
        </p:nvSpPr>
        <p:spPr/>
        <p:txBody>
          <a:bodyPr>
            <a:normAutofit/>
          </a:bodyPr>
          <a:lstStyle/>
          <a:p>
            <a:r>
              <a:rPr lang="en-US" sz="2400" dirty="0"/>
              <a:t>Enabled deeper learning</a:t>
            </a:r>
          </a:p>
          <a:p>
            <a:pPr lvl="1"/>
            <a:r>
              <a:rPr lang="en-US" sz="2400" dirty="0"/>
              <a:t>Immersion in literature</a:t>
            </a:r>
          </a:p>
          <a:p>
            <a:pPr lvl="1"/>
            <a:r>
              <a:rPr lang="en-US" sz="2400" dirty="0"/>
              <a:t>Discussion of theory at workshops</a:t>
            </a:r>
          </a:p>
          <a:p>
            <a:pPr lvl="1"/>
            <a:r>
              <a:rPr lang="en-US" sz="2400" dirty="0"/>
              <a:t>Challenged by facilitators</a:t>
            </a:r>
          </a:p>
          <a:p>
            <a:pPr lvl="1"/>
            <a:r>
              <a:rPr lang="en-US" sz="2400" dirty="0"/>
              <a:t>Development of critical thinking</a:t>
            </a:r>
          </a:p>
          <a:p>
            <a:pPr lvl="1"/>
            <a:r>
              <a:rPr lang="en-US" sz="2400" dirty="0"/>
              <a:t>Helped to translate learning into practice</a:t>
            </a:r>
          </a:p>
        </p:txBody>
      </p:sp>
      <p:sp>
        <p:nvSpPr>
          <p:cNvPr id="4" name="Oval Callout 3">
            <a:extLst>
              <a:ext uri="{FF2B5EF4-FFF2-40B4-BE49-F238E27FC236}">
                <a16:creationId xmlns:a16="http://schemas.microsoft.com/office/drawing/2014/main" xmlns="" id="{34BE41E3-EA87-D741-A7AF-ED7A3B2FB5F2}"/>
              </a:ext>
            </a:extLst>
          </p:cNvPr>
          <p:cNvSpPr/>
          <p:nvPr/>
        </p:nvSpPr>
        <p:spPr>
          <a:xfrm>
            <a:off x="5486400" y="349250"/>
            <a:ext cx="4114800" cy="31623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 found it helpful in terms of personal and organisational change – the assessments made me do action plans that related to these things.’ (participant 8) </a:t>
            </a:r>
          </a:p>
          <a:p>
            <a:pPr algn="ctr"/>
            <a:endParaRPr lang="en-US" dirty="0"/>
          </a:p>
        </p:txBody>
      </p:sp>
      <p:sp>
        <p:nvSpPr>
          <p:cNvPr id="5" name="Explosion 2 4">
            <a:extLst>
              <a:ext uri="{FF2B5EF4-FFF2-40B4-BE49-F238E27FC236}">
                <a16:creationId xmlns:a16="http://schemas.microsoft.com/office/drawing/2014/main" xmlns="" id="{9EDFE69A-4938-A342-A99D-8B0035A1945B}"/>
              </a:ext>
            </a:extLst>
          </p:cNvPr>
          <p:cNvSpPr/>
          <p:nvPr/>
        </p:nvSpPr>
        <p:spPr>
          <a:xfrm>
            <a:off x="7353300" y="1752601"/>
            <a:ext cx="5200650" cy="5170488"/>
          </a:xfrm>
          <a:prstGeom prst="irregularSeal2">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AU" dirty="0"/>
              <a:t>You wanted my opinion supported by theory. You wanted me to think! It made me get into the literature.’ (participant 13). </a:t>
            </a:r>
          </a:p>
          <a:p>
            <a:pPr algn="ctr"/>
            <a:endParaRPr lang="en-US" dirty="0"/>
          </a:p>
        </p:txBody>
      </p:sp>
      <p:sp>
        <p:nvSpPr>
          <p:cNvPr id="6" name="Horizontal Scroll 5">
            <a:extLst>
              <a:ext uri="{FF2B5EF4-FFF2-40B4-BE49-F238E27FC236}">
                <a16:creationId xmlns:a16="http://schemas.microsoft.com/office/drawing/2014/main" xmlns="" id="{F397B1A5-CA5E-E74E-AFC8-8021CA14A555}"/>
              </a:ext>
            </a:extLst>
          </p:cNvPr>
          <p:cNvSpPr/>
          <p:nvPr/>
        </p:nvSpPr>
        <p:spPr>
          <a:xfrm>
            <a:off x="3867150" y="4839127"/>
            <a:ext cx="3943350" cy="2083961"/>
          </a:xfrm>
          <a:prstGeom prst="horizontalScrol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‘I’m still reading leadership books and researching ideas, especially in terms of inspiring and building capacity from (the) bottom up.’ (participant 12) </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319" y="6247933"/>
            <a:ext cx="1901260" cy="48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59" y="6116768"/>
            <a:ext cx="2001489" cy="741232"/>
          </a:xfrm>
          <a:prstGeom prst="rect">
            <a:avLst/>
          </a:prstGeom>
        </p:spPr>
      </p:pic>
    </p:spTree>
    <p:extLst>
      <p:ext uri="{BB962C8B-B14F-4D97-AF65-F5344CB8AC3E}">
        <p14:creationId xmlns:p14="http://schemas.microsoft.com/office/powerpoint/2010/main" val="1662406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F032C11-126B-9C45-8152-C0666D75779C}"/>
              </a:ext>
            </a:extLst>
          </p:cNvPr>
          <p:cNvSpPr>
            <a:spLocks noGrp="1"/>
          </p:cNvSpPr>
          <p:nvPr>
            <p:ph idx="1"/>
          </p:nvPr>
        </p:nvSpPr>
        <p:spPr>
          <a:xfrm>
            <a:off x="677334" y="1600200"/>
            <a:ext cx="9857316" cy="5010149"/>
          </a:xfrm>
        </p:spPr>
        <p:txBody>
          <a:bodyPr>
            <a:normAutofit fontScale="92500" lnSpcReduction="20000"/>
          </a:bodyPr>
          <a:lstStyle/>
          <a:p>
            <a:r>
              <a:rPr lang="en-US" sz="2600" dirty="0"/>
              <a:t>Using a model to apply to skill development and change in teams</a:t>
            </a:r>
          </a:p>
          <a:p>
            <a:pPr lvl="1"/>
            <a:r>
              <a:rPr lang="en-AU" sz="2600" dirty="0"/>
              <a:t>‘So much action occurred once recognition and praise were the norm. We changed processes, we were involved in change management – nurse-led things. Our team started to have solutions as our focus, not problems. We’ve seen massive changes, we’ve had really positive changes to patient outcomes.’ (participant 6) </a:t>
            </a:r>
          </a:p>
          <a:p>
            <a:pPr lvl="1"/>
            <a:endParaRPr lang="en-US" sz="2600" dirty="0"/>
          </a:p>
          <a:p>
            <a:r>
              <a:rPr lang="en-US" sz="2600" dirty="0"/>
              <a:t>Learning to lead not manage</a:t>
            </a:r>
          </a:p>
          <a:p>
            <a:pPr lvl="1"/>
            <a:r>
              <a:rPr lang="en-AU" sz="2600" dirty="0"/>
              <a:t>‘Doing the LPI (Leadership Practices Inventory) - it was so poignant. Actually recognising what my strengths and weaknesses are. This challenged me to be more holistic in my practice, to think about areas I don’t do and question why I don’t do them.’ (participant 7) </a:t>
            </a:r>
          </a:p>
          <a:p>
            <a:endParaRPr lang="en-US" sz="2800" dirty="0"/>
          </a:p>
        </p:txBody>
      </p:sp>
      <p:sp>
        <p:nvSpPr>
          <p:cNvPr id="4" name="Title 1">
            <a:extLst>
              <a:ext uri="{FF2B5EF4-FFF2-40B4-BE49-F238E27FC236}">
                <a16:creationId xmlns:a16="http://schemas.microsoft.com/office/drawing/2014/main" xmlns="" id="{A15A5635-3A16-9245-930E-DEB4D0AFC9D6}"/>
              </a:ext>
            </a:extLst>
          </p:cNvPr>
          <p:cNvSpPr>
            <a:spLocks noGrp="1"/>
          </p:cNvSpPr>
          <p:nvPr>
            <p:ph type="title"/>
          </p:nvPr>
        </p:nvSpPr>
        <p:spPr>
          <a:xfrm>
            <a:off x="677334" y="438150"/>
            <a:ext cx="8596668" cy="1320800"/>
          </a:xfrm>
        </p:spPr>
        <p:txBody>
          <a:bodyPr/>
          <a:lstStyle/>
          <a:p>
            <a:r>
              <a:rPr lang="en-US" dirty="0"/>
              <a:t>Academic Study</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6207" y="6207489"/>
            <a:ext cx="2055372" cy="53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59" y="6194202"/>
            <a:ext cx="1792401" cy="663798"/>
          </a:xfrm>
          <a:prstGeom prst="rect">
            <a:avLst/>
          </a:prstGeom>
        </p:spPr>
      </p:pic>
    </p:spTree>
    <p:extLst>
      <p:ext uri="{BB962C8B-B14F-4D97-AF65-F5344CB8AC3E}">
        <p14:creationId xmlns:p14="http://schemas.microsoft.com/office/powerpoint/2010/main" val="3821006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6950E-86CC-A547-B0AA-801C83824160}"/>
              </a:ext>
            </a:extLst>
          </p:cNvPr>
          <p:cNvSpPr>
            <a:spLocks noGrp="1"/>
          </p:cNvSpPr>
          <p:nvPr>
            <p:ph type="title"/>
          </p:nvPr>
        </p:nvSpPr>
        <p:spPr/>
        <p:txBody>
          <a:bodyPr/>
          <a:lstStyle/>
          <a:p>
            <a:r>
              <a:rPr lang="en-US" dirty="0"/>
              <a:t>Teamwork</a:t>
            </a:r>
          </a:p>
        </p:txBody>
      </p:sp>
      <p:sp>
        <p:nvSpPr>
          <p:cNvPr id="3" name="Content Placeholder 2">
            <a:extLst>
              <a:ext uri="{FF2B5EF4-FFF2-40B4-BE49-F238E27FC236}">
                <a16:creationId xmlns:a16="http://schemas.microsoft.com/office/drawing/2014/main" xmlns="" id="{7F2BBFA5-6F34-5445-ADA3-ABB49CC1274B}"/>
              </a:ext>
            </a:extLst>
          </p:cNvPr>
          <p:cNvSpPr>
            <a:spLocks noGrp="1"/>
          </p:cNvSpPr>
          <p:nvPr>
            <p:ph idx="1"/>
          </p:nvPr>
        </p:nvSpPr>
        <p:spPr>
          <a:xfrm>
            <a:off x="152044" y="1499263"/>
            <a:ext cx="8596668" cy="4422112"/>
          </a:xfrm>
        </p:spPr>
        <p:txBody>
          <a:bodyPr>
            <a:normAutofit lnSpcReduction="10000"/>
          </a:bodyPr>
          <a:lstStyle/>
          <a:p>
            <a:r>
              <a:rPr lang="en-US" sz="2400" dirty="0"/>
              <a:t>Use of enabling questions -&gt; richer conversations</a:t>
            </a:r>
          </a:p>
          <a:p>
            <a:r>
              <a:rPr lang="en-US" sz="2400" dirty="0"/>
              <a:t>Listening and using voice -&gt; equipped to engage and lead teams</a:t>
            </a:r>
          </a:p>
          <a:p>
            <a:r>
              <a:rPr lang="en-US" sz="2400" dirty="0"/>
              <a:t>Giving praise -&gt; teamwork and positive culture </a:t>
            </a:r>
          </a:p>
          <a:p>
            <a:r>
              <a:rPr lang="en-US" sz="2400" dirty="0"/>
              <a:t>Role modelling and facilitated discussions -&gt;influence, trust, meaningful relationships</a:t>
            </a:r>
          </a:p>
          <a:p>
            <a:pPr lvl="1"/>
            <a:r>
              <a:rPr lang="en-AU" sz="1800" dirty="0"/>
              <a:t>“I’m leading by example. I’m part of the team. The distinction between leadership and management is so profound for me now and I work to be present with my team. It’s made a difference to our relationships. We talk more openly.” (participant 10) </a:t>
            </a:r>
            <a:endParaRPr lang="en-US" sz="1800" dirty="0"/>
          </a:p>
          <a:p>
            <a:r>
              <a:rPr lang="en-US" sz="2400" dirty="0"/>
              <a:t>Respecting different perspectives -&gt;involving team members in decisions (sound byte)</a:t>
            </a:r>
          </a:p>
        </p:txBody>
      </p:sp>
      <p:pic>
        <p:nvPicPr>
          <p:cNvPr id="5" name="Picture 4">
            <a:extLst>
              <a:ext uri="{FF2B5EF4-FFF2-40B4-BE49-F238E27FC236}">
                <a16:creationId xmlns:a16="http://schemas.microsoft.com/office/drawing/2014/main" xmlns="" id="{9C5C6C7C-49CC-6940-AC65-A176B6966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784060" y="-35348"/>
            <a:ext cx="3372592" cy="3443288"/>
          </a:xfrm>
          <a:prstGeom prst="rect">
            <a:avLst/>
          </a:prstGeom>
        </p:spPr>
      </p:pic>
      <p:pic>
        <p:nvPicPr>
          <p:cNvPr id="4" name="Faro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75668" y="444832"/>
            <a:ext cx="609600" cy="609600"/>
          </a:xfrm>
          <a:prstGeom prst="rect">
            <a:avLst/>
          </a:prstGeom>
        </p:spPr>
      </p:pic>
      <p:pic>
        <p:nvPicPr>
          <p:cNvPr id="6" name="cat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39467" y="444832"/>
            <a:ext cx="609600" cy="609600"/>
          </a:xfrm>
          <a:prstGeom prst="rect">
            <a:avLst/>
          </a:prstGeom>
        </p:spPr>
      </p:pic>
      <p:sp>
        <p:nvSpPr>
          <p:cNvPr id="7" name="Rectangle 6"/>
          <p:cNvSpPr/>
          <p:nvPr/>
        </p:nvSpPr>
        <p:spPr>
          <a:xfrm>
            <a:off x="3519028" y="360252"/>
            <a:ext cx="4623371" cy="77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2383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76" fill="hold"/>
                                        <p:tgtEl>
                                          <p:spTgt spid="4"/>
                                        </p:tgtEl>
                                      </p:cBhvr>
                                    </p:cmd>
                                  </p:childTnLst>
                                </p:cTn>
                              </p:par>
                            </p:childTnLst>
                          </p:cTn>
                        </p:par>
                        <p:par>
                          <p:cTn id="7" fill="hold">
                            <p:stCondLst>
                              <p:cond delay="24076"/>
                            </p:stCondLst>
                            <p:childTnLst>
                              <p:par>
                                <p:cTn id="8" presetID="3" presetClass="mediacall" presetSubtype="0" fill="hold" nodeType="afterEffect">
                                  <p:stCondLst>
                                    <p:cond delay="0"/>
                                  </p:stCondLst>
                                  <p:childTnLst>
                                    <p:cmd type="call" cmd="stop">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998" fill="hold"/>
                                        <p:tgtEl>
                                          <p:spTgt spid="6"/>
                                        </p:tgtEl>
                                      </p:cBhvr>
                                    </p:cmd>
                                  </p:childTnLst>
                                </p:cTn>
                              </p:par>
                            </p:childTnLst>
                          </p:cTn>
                        </p:par>
                        <p:par>
                          <p:cTn id="14" fill="hold">
                            <p:stCondLst>
                              <p:cond delay="13998"/>
                            </p:stCondLst>
                            <p:childTnLst>
                              <p:par>
                                <p:cTn id="15" presetID="3" presetClass="mediacall" presetSubtype="0" fill="hold" nodeType="afterEffect">
                                  <p:stCondLst>
                                    <p:cond delay="0"/>
                                  </p:stCondLst>
                                  <p:childTnLst>
                                    <p:cmd type="call" cmd="stop">
                                      <p:cBhvr>
                                        <p:cTn id="1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100000">
                <p:cTn id="18"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9DE211-8588-394F-AAED-E7DC049042C9}"/>
              </a:ext>
            </a:extLst>
          </p:cNvPr>
          <p:cNvSpPr>
            <a:spLocks noGrp="1"/>
          </p:cNvSpPr>
          <p:nvPr>
            <p:ph type="title"/>
          </p:nvPr>
        </p:nvSpPr>
        <p:spPr/>
        <p:txBody>
          <a:bodyPr/>
          <a:lstStyle/>
          <a:p>
            <a:r>
              <a:rPr lang="en-US" dirty="0"/>
              <a:t>Key Factors</a:t>
            </a:r>
          </a:p>
        </p:txBody>
      </p:sp>
      <p:sp>
        <p:nvSpPr>
          <p:cNvPr id="3" name="Content Placeholder 2">
            <a:extLst>
              <a:ext uri="{FF2B5EF4-FFF2-40B4-BE49-F238E27FC236}">
                <a16:creationId xmlns:a16="http://schemas.microsoft.com/office/drawing/2014/main" xmlns="" id="{4FB8B404-D186-B248-94D7-7B0161C8E35B}"/>
              </a:ext>
            </a:extLst>
          </p:cNvPr>
          <p:cNvSpPr>
            <a:spLocks noGrp="1"/>
          </p:cNvSpPr>
          <p:nvPr>
            <p:ph idx="1"/>
          </p:nvPr>
        </p:nvSpPr>
        <p:spPr>
          <a:xfrm>
            <a:off x="294920" y="1474789"/>
            <a:ext cx="8596668" cy="5097461"/>
          </a:xfrm>
        </p:spPr>
        <p:txBody>
          <a:bodyPr>
            <a:normAutofit/>
          </a:bodyPr>
          <a:lstStyle/>
          <a:p>
            <a:r>
              <a:rPr lang="en-US" sz="2400" dirty="0"/>
              <a:t>Trust</a:t>
            </a:r>
          </a:p>
          <a:p>
            <a:r>
              <a:rPr lang="en-US" sz="2400" dirty="0"/>
              <a:t>Broader networking amongst disciplines</a:t>
            </a:r>
          </a:p>
          <a:p>
            <a:r>
              <a:rPr lang="en-US" sz="2400" dirty="0"/>
              <a:t>Self-awareness</a:t>
            </a:r>
          </a:p>
          <a:p>
            <a:r>
              <a:rPr lang="en-US" sz="2400" dirty="0"/>
              <a:t>Awareness of others (team and other disciplines) </a:t>
            </a:r>
          </a:p>
          <a:p>
            <a:r>
              <a:rPr lang="en-US" sz="2400" dirty="0"/>
              <a:t>Awareness of context enhanced</a:t>
            </a:r>
          </a:p>
          <a:p>
            <a:r>
              <a:rPr lang="en-US" sz="2400" dirty="0"/>
              <a:t>Use of research to inform decisions and priorities </a:t>
            </a:r>
          </a:p>
          <a:p>
            <a:r>
              <a:rPr lang="en-US" sz="2400" dirty="0"/>
              <a:t>Learning from others. </a:t>
            </a:r>
          </a:p>
          <a:p>
            <a:r>
              <a:rPr lang="en-US" sz="2400" dirty="0"/>
              <a:t>Formal assessment contributes to learning</a:t>
            </a:r>
          </a:p>
        </p:txBody>
      </p:sp>
      <p:pic>
        <p:nvPicPr>
          <p:cNvPr id="5" name="Picture 4">
            <a:extLst>
              <a:ext uri="{FF2B5EF4-FFF2-40B4-BE49-F238E27FC236}">
                <a16:creationId xmlns:a16="http://schemas.microsoft.com/office/drawing/2014/main" xmlns="" id="{E00D4B87-AC12-9147-977D-C4A98ABF38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41520" y="550069"/>
            <a:ext cx="4400550" cy="3300413"/>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481" y="6210185"/>
            <a:ext cx="2045098" cy="53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920" y="6030320"/>
            <a:ext cx="2234920" cy="827680"/>
          </a:xfrm>
          <a:prstGeom prst="rect">
            <a:avLst/>
          </a:prstGeom>
        </p:spPr>
      </p:pic>
    </p:spTree>
    <p:extLst>
      <p:ext uri="{BB962C8B-B14F-4D97-AF65-F5344CB8AC3E}">
        <p14:creationId xmlns:p14="http://schemas.microsoft.com/office/powerpoint/2010/main" val="3739165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5E290-EF5D-AE44-9D75-D7D66ED7CE19}"/>
              </a:ext>
            </a:extLst>
          </p:cNvPr>
          <p:cNvSpPr>
            <a:spLocks noGrp="1"/>
          </p:cNvSpPr>
          <p:nvPr>
            <p:ph type="title"/>
          </p:nvPr>
        </p:nvSpPr>
        <p:spPr/>
        <p:txBody>
          <a:bodyPr/>
          <a:lstStyle/>
          <a:p>
            <a:r>
              <a:rPr lang="en-US" dirty="0"/>
              <a:t>Our learning</a:t>
            </a:r>
          </a:p>
        </p:txBody>
      </p:sp>
      <p:sp>
        <p:nvSpPr>
          <p:cNvPr id="3" name="Content Placeholder 2">
            <a:extLst>
              <a:ext uri="{FF2B5EF4-FFF2-40B4-BE49-F238E27FC236}">
                <a16:creationId xmlns:a16="http://schemas.microsoft.com/office/drawing/2014/main" xmlns="" id="{907B32B4-6BB1-6B4C-B365-172C8077A431}"/>
              </a:ext>
            </a:extLst>
          </p:cNvPr>
          <p:cNvSpPr>
            <a:spLocks noGrp="1"/>
          </p:cNvSpPr>
          <p:nvPr>
            <p:ph idx="1"/>
          </p:nvPr>
        </p:nvSpPr>
        <p:spPr>
          <a:xfrm>
            <a:off x="677334" y="1390650"/>
            <a:ext cx="4298334" cy="5200649"/>
          </a:xfrm>
        </p:spPr>
        <p:txBody>
          <a:bodyPr>
            <a:normAutofit/>
          </a:bodyPr>
          <a:lstStyle/>
          <a:p>
            <a:r>
              <a:rPr lang="en-US" sz="2400" dirty="0"/>
              <a:t>Use of leadership model</a:t>
            </a:r>
          </a:p>
          <a:p>
            <a:r>
              <a:rPr lang="en-US" sz="2400" dirty="0"/>
              <a:t>Translating knowledge and theory to healthcare practice brings about transformation </a:t>
            </a:r>
          </a:p>
          <a:p>
            <a:r>
              <a:rPr lang="en-US" sz="2400" dirty="0"/>
              <a:t>Collaboration and shared facilitation between academia and local healthcare leaders</a:t>
            </a:r>
          </a:p>
          <a:p>
            <a:pPr lvl="1"/>
            <a:r>
              <a:rPr lang="en-US" sz="2000" dirty="0"/>
              <a:t>Valued</a:t>
            </a:r>
          </a:p>
          <a:p>
            <a:pPr lvl="1"/>
            <a:r>
              <a:rPr lang="en-US" sz="2000" dirty="0"/>
              <a:t>Mentioned by participants as contributing to the links </a:t>
            </a:r>
          </a:p>
        </p:txBody>
      </p:sp>
      <p:pic>
        <p:nvPicPr>
          <p:cNvPr id="5" name="Picture 4">
            <a:extLst>
              <a:ext uri="{FF2B5EF4-FFF2-40B4-BE49-F238E27FC236}">
                <a16:creationId xmlns:a16="http://schemas.microsoft.com/office/drawing/2014/main" xmlns="" id="{3DC3FF4D-9082-6A45-8DE5-6ABEDB1C5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5668" y="1792764"/>
            <a:ext cx="7012359" cy="4396420"/>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5122" y="6205021"/>
            <a:ext cx="1962905" cy="58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159" y="6205490"/>
            <a:ext cx="1761921" cy="652510"/>
          </a:xfrm>
          <a:prstGeom prst="rect">
            <a:avLst/>
          </a:prstGeom>
        </p:spPr>
      </p:pic>
    </p:spTree>
    <p:extLst>
      <p:ext uri="{BB962C8B-B14F-4D97-AF65-F5344CB8AC3E}">
        <p14:creationId xmlns:p14="http://schemas.microsoft.com/office/powerpoint/2010/main" val="1526857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5" y="912716"/>
            <a:ext cx="8596668" cy="593558"/>
          </a:xfrm>
        </p:spPr>
        <p:txBody>
          <a:bodyPr>
            <a:normAutofit fontScale="90000"/>
          </a:bodyPr>
          <a:lstStyle/>
          <a:p>
            <a:pPr algn="ctr"/>
            <a:r>
              <a:rPr lang="en-AU" b="1" dirty="0"/>
              <a:t>Yes</a:t>
            </a:r>
            <a:r>
              <a:rPr lang="en-AU" sz="4900" b="1" dirty="0"/>
              <a:t>! </a:t>
            </a:r>
            <a:r>
              <a:rPr lang="en-AU" sz="2000" dirty="0"/>
              <a:t/>
            </a:r>
            <a:br>
              <a:rPr lang="en-AU" sz="2000" dirty="0"/>
            </a:br>
            <a:r>
              <a:rPr lang="en-AU" sz="2000" dirty="0"/>
              <a:t/>
            </a:r>
            <a:br>
              <a:rPr lang="en-AU" sz="2000" dirty="0"/>
            </a:br>
            <a:r>
              <a:rPr lang="en-AU" sz="2700" dirty="0"/>
              <a:t>Leadership education does translate to health practice</a:t>
            </a:r>
          </a:p>
        </p:txBody>
      </p:sp>
      <p:sp>
        <p:nvSpPr>
          <p:cNvPr id="6" name="Text Placeholder 5"/>
          <p:cNvSpPr>
            <a:spLocks noGrp="1"/>
          </p:cNvSpPr>
          <p:nvPr>
            <p:ph type="body" idx="1"/>
          </p:nvPr>
        </p:nvSpPr>
        <p:spPr>
          <a:xfrm>
            <a:off x="677335" y="1572125"/>
            <a:ext cx="8596668" cy="4772527"/>
          </a:xfrm>
        </p:spPr>
        <p:style>
          <a:lnRef idx="2">
            <a:schemeClr val="accent1"/>
          </a:lnRef>
          <a:fillRef idx="1">
            <a:schemeClr val="lt1"/>
          </a:fillRef>
          <a:effectRef idx="0">
            <a:schemeClr val="accent1"/>
          </a:effectRef>
          <a:fontRef idx="minor">
            <a:schemeClr val="dk1"/>
          </a:fontRef>
        </p:style>
        <p:txBody>
          <a:bodyPr/>
          <a:lstStyle/>
          <a:p>
            <a:endParaRPr lang="en-AU" dirty="0"/>
          </a:p>
        </p:txBody>
      </p:sp>
      <p:sp>
        <p:nvSpPr>
          <p:cNvPr id="8" name="Rounded Rectangular Callout 7"/>
          <p:cNvSpPr/>
          <p:nvPr/>
        </p:nvSpPr>
        <p:spPr>
          <a:xfrm rot="20234475">
            <a:off x="962527" y="2358189"/>
            <a:ext cx="2430378" cy="1187116"/>
          </a:xfrm>
          <a:prstGeom prst="wedgeRoundRectCallou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AU" sz="1200" dirty="0"/>
              <a:t>“I learned a lot about myself in the program and then go out into the big wide world as a leader. It gave me confidence plus tools to step into leadership roles:</a:t>
            </a:r>
          </a:p>
        </p:txBody>
      </p:sp>
      <p:sp>
        <p:nvSpPr>
          <p:cNvPr id="11" name="Rounded Rectangular Callout 10"/>
          <p:cNvSpPr/>
          <p:nvPr/>
        </p:nvSpPr>
        <p:spPr>
          <a:xfrm rot="806589">
            <a:off x="5670885" y="1870428"/>
            <a:ext cx="2438398" cy="1081319"/>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AU" dirty="0"/>
              <a:t>“</a:t>
            </a:r>
            <a:r>
              <a:rPr lang="en-AU" sz="1200" dirty="0"/>
              <a:t>I now have the confidence to speak up more and get involved in discussions in the workshops and in my workplace”</a:t>
            </a:r>
          </a:p>
        </p:txBody>
      </p:sp>
      <p:sp>
        <p:nvSpPr>
          <p:cNvPr id="12" name="Rounded Rectangular Callout 11"/>
          <p:cNvSpPr/>
          <p:nvPr/>
        </p:nvSpPr>
        <p:spPr>
          <a:xfrm rot="20899072">
            <a:off x="1219201" y="4330135"/>
            <a:ext cx="2759241" cy="1345052"/>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AU" sz="1200" dirty="0"/>
              <a:t>“The same thing keeps coming up, like reflective practice, values clarification, and ways of working. These are principles I have been incorporating into my everyday thinking and how I can use them”</a:t>
            </a:r>
          </a:p>
        </p:txBody>
      </p:sp>
      <p:sp>
        <p:nvSpPr>
          <p:cNvPr id="13" name="Rounded Rectangular Callout 12"/>
          <p:cNvSpPr/>
          <p:nvPr/>
        </p:nvSpPr>
        <p:spPr>
          <a:xfrm>
            <a:off x="4211054" y="3250051"/>
            <a:ext cx="3036414" cy="814666"/>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AU" sz="1200" dirty="0"/>
              <a:t>“I’m not afraid to approach people with my ideas…..to get buy in from people in higher positions. I’m doing this now- I never would have before”</a:t>
            </a:r>
          </a:p>
        </p:txBody>
      </p:sp>
      <p:sp>
        <p:nvSpPr>
          <p:cNvPr id="15" name="Rounded Rectangular Callout 14"/>
          <p:cNvSpPr/>
          <p:nvPr/>
        </p:nvSpPr>
        <p:spPr>
          <a:xfrm>
            <a:off x="4868779" y="4756484"/>
            <a:ext cx="3609474" cy="1166101"/>
          </a:xfrm>
          <a:prstGeom prst="wedgeRoundRectCallou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AU" sz="1200" dirty="0"/>
              <a:t>“I’m leading by example. I’m part of the team. The distinction between leadership and management is so profound for me now. I work to be present with my team. It’s made a difference to our relationships . We talk more openly”  </a:t>
            </a:r>
          </a:p>
        </p:txBody>
      </p:sp>
    </p:spTree>
    <p:extLst>
      <p:ext uri="{BB962C8B-B14F-4D97-AF65-F5344CB8AC3E}">
        <p14:creationId xmlns:p14="http://schemas.microsoft.com/office/powerpoint/2010/main" val="2373552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Acknowledgements</a:t>
            </a:r>
          </a:p>
        </p:txBody>
      </p:sp>
      <p:sp>
        <p:nvSpPr>
          <p:cNvPr id="5" name="Content Placeholder 4"/>
          <p:cNvSpPr>
            <a:spLocks noGrp="1"/>
          </p:cNvSpPr>
          <p:nvPr>
            <p:ph idx="1"/>
          </p:nvPr>
        </p:nvSpPr>
        <p:spPr/>
        <p:txBody>
          <a:bodyPr>
            <a:normAutofit fontScale="85000" lnSpcReduction="10000"/>
          </a:bodyPr>
          <a:lstStyle/>
          <a:p>
            <a:r>
              <a:rPr lang="en-AU" sz="2600" dirty="0"/>
              <a:t>Keith Jones- Nurse Manager Leadership Initiatives South Eastern Sydney Local Health District </a:t>
            </a:r>
            <a:r>
              <a:rPr lang="en-AU" sz="2600" dirty="0">
                <a:hlinkClick r:id="rId3"/>
              </a:rPr>
              <a:t>keith.jones1@health.nsw.gov.au</a:t>
            </a:r>
            <a:endParaRPr lang="en-AU" sz="2600" dirty="0"/>
          </a:p>
          <a:p>
            <a:endParaRPr lang="en-AU" sz="2600" dirty="0"/>
          </a:p>
          <a:p>
            <a:r>
              <a:rPr lang="en-AU" sz="2600" dirty="0" err="1"/>
              <a:t>Dr.</a:t>
            </a:r>
            <a:r>
              <a:rPr lang="en-AU" sz="2600" dirty="0"/>
              <a:t> Rebekkah Middleton – Senior Lecturer school of Nursing University of Wollongong </a:t>
            </a:r>
            <a:r>
              <a:rPr lang="en-AU" sz="2600" dirty="0">
                <a:hlinkClick r:id="rId4"/>
              </a:rPr>
              <a:t>rmiddle@uow.edu.au</a:t>
            </a:r>
            <a:endParaRPr lang="en-AU" sz="2600" dirty="0"/>
          </a:p>
          <a:p>
            <a:endParaRPr lang="en-AU" sz="2600" dirty="0"/>
          </a:p>
          <a:p>
            <a:r>
              <a:rPr lang="en-AU" sz="2600" dirty="0"/>
              <a:t>Margaret Martin Nurse Manager South Eastern Sydney Local Health District </a:t>
            </a:r>
            <a:r>
              <a:rPr lang="en-AU" sz="2600" dirty="0">
                <a:hlinkClick r:id="rId5"/>
              </a:rPr>
              <a:t>Margaret.martin2@health.nsw.gov.au</a:t>
            </a:r>
            <a:endParaRPr lang="en-AU" sz="2600" dirty="0"/>
          </a:p>
          <a:p>
            <a:endParaRPr lang="en-AU" sz="2600" dirty="0"/>
          </a:p>
          <a:p>
            <a:r>
              <a:rPr lang="en-AU" sz="2600" dirty="0"/>
              <a:t>All the participants that took part in the research</a:t>
            </a:r>
          </a:p>
          <a:p>
            <a:endParaRPr lang="en-AU" dirty="0"/>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8674" y="6231755"/>
            <a:ext cx="1962905" cy="51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159" y="6149050"/>
            <a:ext cx="1914321" cy="708950"/>
          </a:xfrm>
          <a:prstGeom prst="rect">
            <a:avLst/>
          </a:prstGeom>
        </p:spPr>
      </p:pic>
    </p:spTree>
    <p:extLst>
      <p:ext uri="{BB962C8B-B14F-4D97-AF65-F5344CB8AC3E}">
        <p14:creationId xmlns:p14="http://schemas.microsoft.com/office/powerpoint/2010/main" val="1447812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9945" y="1780854"/>
            <a:ext cx="8596668" cy="1320800"/>
          </a:xfrm>
        </p:spPr>
        <p:txBody>
          <a:bodyPr/>
          <a:lstStyle/>
          <a:p>
            <a:pPr algn="ctr"/>
            <a:r>
              <a:rPr lang="en-AU" dirty="0"/>
              <a:t>Does formal leadership education translate to health practice?</a:t>
            </a:r>
          </a:p>
        </p:txBody>
      </p:sp>
      <p:sp>
        <p:nvSpPr>
          <p:cNvPr id="5" name="Rectangle 4"/>
          <p:cNvSpPr/>
          <p:nvPr/>
        </p:nvSpPr>
        <p:spPr>
          <a:xfrm>
            <a:off x="4024046" y="5185463"/>
            <a:ext cx="6096000" cy="1477328"/>
          </a:xfrm>
          <a:prstGeom prst="rect">
            <a:avLst/>
          </a:prstGeom>
        </p:spPr>
        <p:txBody>
          <a:bodyPr>
            <a:spAutoFit/>
          </a:bodyPr>
          <a:lstStyle/>
          <a:p>
            <a:r>
              <a:rPr lang="en-AU" b="1" dirty="0"/>
              <a:t>Keith Jones, Nurse Manager Leadership Initiatives</a:t>
            </a:r>
            <a:br>
              <a:rPr lang="en-AU" b="1" dirty="0"/>
            </a:br>
            <a:r>
              <a:rPr lang="en-AU" b="1" dirty="0"/>
              <a:t>South Eastern Sydney Local Health District</a:t>
            </a:r>
          </a:p>
          <a:p>
            <a:endParaRPr lang="en-AU" b="1" dirty="0"/>
          </a:p>
          <a:p>
            <a:r>
              <a:rPr lang="en-AU" b="1" dirty="0"/>
              <a:t>Dr Rebekkah Middleton, Senior Lecturer; </a:t>
            </a:r>
            <a:br>
              <a:rPr lang="en-AU" b="1" dirty="0"/>
            </a:br>
            <a:r>
              <a:rPr lang="en-AU" b="1" dirty="0"/>
              <a:t>School of Nursing University of Wollongong</a:t>
            </a:r>
            <a:endParaRPr lang="en-AU"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926" y="6081713"/>
            <a:ext cx="253465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59" y="5994781"/>
            <a:ext cx="2330882" cy="863219"/>
          </a:xfrm>
          <a:prstGeom prst="rect">
            <a:avLst/>
          </a:prstGeom>
        </p:spPr>
      </p:pic>
    </p:spTree>
    <p:extLst>
      <p:ext uri="{BB962C8B-B14F-4D97-AF65-F5344CB8AC3E}">
        <p14:creationId xmlns:p14="http://schemas.microsoft.com/office/powerpoint/2010/main" val="2618211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bwMode="auto">
          <a:xfrm>
            <a:off x="5418021" y="809083"/>
            <a:ext cx="6130131" cy="6353596"/>
            <a:chOff x="518" y="734"/>
            <a:chExt cx="4069" cy="3397"/>
          </a:xfrm>
        </p:grpSpPr>
        <p:sp>
          <p:nvSpPr>
            <p:cNvPr id="8" name="AutoShape 5"/>
            <p:cNvSpPr>
              <a:spLocks noChangeAspect="1" noChangeArrowheads="1" noTextEdit="1"/>
            </p:cNvSpPr>
            <p:nvPr/>
          </p:nvSpPr>
          <p:spPr bwMode="auto">
            <a:xfrm>
              <a:off x="518" y="734"/>
              <a:ext cx="4069" cy="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Rectangle 7"/>
            <p:cNvSpPr>
              <a:spLocks noChangeArrowheads="1"/>
            </p:cNvSpPr>
            <p:nvPr/>
          </p:nvSpPr>
          <p:spPr bwMode="auto">
            <a:xfrm>
              <a:off x="518" y="734"/>
              <a:ext cx="2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a:solidFill>
                    <a:srgbClr val="000000"/>
                  </a:solidFill>
                  <a:latin typeface="Calibri" pitchFamily="34" charset="0"/>
                </a:rPr>
                <a:t> </a:t>
              </a:r>
              <a:endParaRPr lang="en-US" altLang="en-US"/>
            </a:p>
          </p:txBody>
        </p:sp>
        <p:sp>
          <p:nvSpPr>
            <p:cNvPr id="10" name="Rectangle 8"/>
            <p:cNvSpPr>
              <a:spLocks noChangeArrowheads="1"/>
            </p:cNvSpPr>
            <p:nvPr/>
          </p:nvSpPr>
          <p:spPr bwMode="auto">
            <a:xfrm>
              <a:off x="518" y="3806"/>
              <a:ext cx="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11" name="Rectangle 9"/>
            <p:cNvSpPr>
              <a:spLocks noChangeArrowheads="1"/>
            </p:cNvSpPr>
            <p:nvPr/>
          </p:nvSpPr>
          <p:spPr bwMode="auto">
            <a:xfrm>
              <a:off x="763" y="3806"/>
              <a:ext cx="19"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a:solidFill>
                    <a:srgbClr val="000000"/>
                  </a:solidFill>
                  <a:latin typeface="Calibri" pitchFamily="34" charset="0"/>
                </a:rPr>
                <a:t> </a:t>
              </a:r>
              <a:endParaRPr lang="en-US" altLang="en-US"/>
            </a:p>
          </p:txBody>
        </p:sp>
        <p:sp>
          <p:nvSpPr>
            <p:cNvPr id="12" name="Rectangle 10"/>
            <p:cNvSpPr>
              <a:spLocks noChangeArrowheads="1"/>
            </p:cNvSpPr>
            <p:nvPr/>
          </p:nvSpPr>
          <p:spPr bwMode="auto">
            <a:xfrm>
              <a:off x="785" y="3806"/>
              <a:ext cx="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13" name="Rectangle 11"/>
            <p:cNvSpPr>
              <a:spLocks noChangeArrowheads="1"/>
            </p:cNvSpPr>
            <p:nvPr/>
          </p:nvSpPr>
          <p:spPr bwMode="auto">
            <a:xfrm>
              <a:off x="859" y="3806"/>
              <a:ext cx="38"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dirty="0">
                  <a:solidFill>
                    <a:srgbClr val="000000"/>
                  </a:solidFill>
                  <a:latin typeface="Calibri" pitchFamily="34" charset="0"/>
                </a:rPr>
                <a:t>  </a:t>
              </a:r>
              <a:endParaRPr lang="en-US" altLang="en-US" dirty="0"/>
            </a:p>
          </p:txBody>
        </p:sp>
        <p:sp>
          <p:nvSpPr>
            <p:cNvPr id="14" name="Rectangle 12"/>
            <p:cNvSpPr>
              <a:spLocks noChangeArrowheads="1"/>
            </p:cNvSpPr>
            <p:nvPr/>
          </p:nvSpPr>
          <p:spPr bwMode="auto">
            <a:xfrm>
              <a:off x="902" y="3806"/>
              <a:ext cx="1543"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a:solidFill>
                    <a:srgbClr val="000000"/>
                  </a:solidFill>
                  <a:latin typeface="Calibri" pitchFamily="34" charset="0"/>
                </a:rPr>
                <a:t>Location of Illawarra region in NSW, Australia</a:t>
              </a:r>
              <a:endParaRPr lang="en-US" altLang="en-US"/>
            </a:p>
          </p:txBody>
        </p:sp>
        <p:sp>
          <p:nvSpPr>
            <p:cNvPr id="15" name="Rectangle 13"/>
            <p:cNvSpPr>
              <a:spLocks noChangeArrowheads="1"/>
            </p:cNvSpPr>
            <p:nvPr/>
          </p:nvSpPr>
          <p:spPr bwMode="auto">
            <a:xfrm>
              <a:off x="2704" y="3806"/>
              <a:ext cx="19"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i="1" dirty="0">
                  <a:solidFill>
                    <a:srgbClr val="000000"/>
                  </a:solidFill>
                  <a:latin typeface="Calibri" pitchFamily="34" charset="0"/>
                </a:rPr>
                <a:t> </a:t>
              </a:r>
              <a:endParaRPr lang="en-US" altLang="en-US" dirty="0"/>
            </a:p>
          </p:txBody>
        </p:sp>
        <p:pic>
          <p:nvPicPr>
            <p:cNvPr id="206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 y="1193"/>
              <a:ext cx="3223"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a:spLocks noEditPoints="1"/>
            </p:cNvSpPr>
            <p:nvPr/>
          </p:nvSpPr>
          <p:spPr bwMode="auto">
            <a:xfrm>
              <a:off x="3724" y="3060"/>
              <a:ext cx="592" cy="82"/>
            </a:xfrm>
            <a:custGeom>
              <a:avLst/>
              <a:gdLst>
                <a:gd name="T0" fmla="*/ 3257 w 4141"/>
                <a:gd name="T1" fmla="*/ 494 h 570"/>
                <a:gd name="T2" fmla="*/ 2092 w 4141"/>
                <a:gd name="T3" fmla="*/ 402 h 570"/>
                <a:gd name="T4" fmla="*/ 1293 w 4141"/>
                <a:gd name="T5" fmla="*/ 366 h 570"/>
                <a:gd name="T6" fmla="*/ 506 w 4141"/>
                <a:gd name="T7" fmla="*/ 343 h 570"/>
                <a:gd name="T8" fmla="*/ 3595 w 4141"/>
                <a:gd name="T9" fmla="*/ 214 h 570"/>
                <a:gd name="T10" fmla="*/ 3754 w 4141"/>
                <a:gd name="T11" fmla="*/ 298 h 570"/>
                <a:gd name="T12" fmla="*/ 2941 w 4141"/>
                <a:gd name="T13" fmla="*/ 269 h 570"/>
                <a:gd name="T14" fmla="*/ 3200 w 4141"/>
                <a:gd name="T15" fmla="*/ 301 h 570"/>
                <a:gd name="T16" fmla="*/ 3440 w 4141"/>
                <a:gd name="T17" fmla="*/ 152 h 570"/>
                <a:gd name="T18" fmla="*/ 3386 w 4141"/>
                <a:gd name="T19" fmla="*/ 152 h 570"/>
                <a:gd name="T20" fmla="*/ 880 w 4141"/>
                <a:gd name="T21" fmla="*/ 392 h 570"/>
                <a:gd name="T22" fmla="*/ 998 w 4141"/>
                <a:gd name="T23" fmla="*/ 147 h 570"/>
                <a:gd name="T24" fmla="*/ 1182 w 4141"/>
                <a:gd name="T25" fmla="*/ 142 h 570"/>
                <a:gd name="T26" fmla="*/ 1070 w 4141"/>
                <a:gd name="T27" fmla="*/ 453 h 570"/>
                <a:gd name="T28" fmla="*/ 905 w 4141"/>
                <a:gd name="T29" fmla="*/ 451 h 570"/>
                <a:gd name="T30" fmla="*/ 755 w 4141"/>
                <a:gd name="T31" fmla="*/ 146 h 570"/>
                <a:gd name="T32" fmla="*/ 3315 w 4141"/>
                <a:gd name="T33" fmla="*/ 181 h 570"/>
                <a:gd name="T34" fmla="*/ 3114 w 4141"/>
                <a:gd name="T35" fmla="*/ 330 h 570"/>
                <a:gd name="T36" fmla="*/ 3306 w 4141"/>
                <a:gd name="T37" fmla="*/ 508 h 570"/>
                <a:gd name="T38" fmla="*/ 3065 w 4141"/>
                <a:gd name="T39" fmla="*/ 434 h 570"/>
                <a:gd name="T40" fmla="*/ 3127 w 4141"/>
                <a:gd name="T41" fmla="*/ 145 h 570"/>
                <a:gd name="T42" fmla="*/ 4128 w 4141"/>
                <a:gd name="T43" fmla="*/ 453 h 570"/>
                <a:gd name="T44" fmla="*/ 4026 w 4141"/>
                <a:gd name="T45" fmla="*/ 183 h 570"/>
                <a:gd name="T46" fmla="*/ 3891 w 4141"/>
                <a:gd name="T47" fmla="*/ 448 h 570"/>
                <a:gd name="T48" fmla="*/ 3938 w 4141"/>
                <a:gd name="T49" fmla="*/ 152 h 570"/>
                <a:gd name="T50" fmla="*/ 3772 w 4141"/>
                <a:gd name="T51" fmla="*/ 412 h 570"/>
                <a:gd name="T52" fmla="*/ 3666 w 4141"/>
                <a:gd name="T53" fmla="*/ 137 h 570"/>
                <a:gd name="T54" fmla="*/ 2787 w 4141"/>
                <a:gd name="T55" fmla="*/ 352 h 570"/>
                <a:gd name="T56" fmla="*/ 2982 w 4141"/>
                <a:gd name="T57" fmla="*/ 403 h 570"/>
                <a:gd name="T58" fmla="*/ 2809 w 4141"/>
                <a:gd name="T59" fmla="*/ 448 h 570"/>
                <a:gd name="T60" fmla="*/ 2663 w 4141"/>
                <a:gd name="T61" fmla="*/ 139 h 570"/>
                <a:gd name="T62" fmla="*/ 2677 w 4141"/>
                <a:gd name="T63" fmla="*/ 196 h 570"/>
                <a:gd name="T64" fmla="*/ 2566 w 4141"/>
                <a:gd name="T65" fmla="*/ 448 h 570"/>
                <a:gd name="T66" fmla="*/ 2519 w 4141"/>
                <a:gd name="T67" fmla="*/ 144 h 570"/>
                <a:gd name="T68" fmla="*/ 2623 w 4141"/>
                <a:gd name="T69" fmla="*/ 139 h 570"/>
                <a:gd name="T70" fmla="*/ 2239 w 4141"/>
                <a:gd name="T71" fmla="*/ 453 h 570"/>
                <a:gd name="T72" fmla="*/ 2022 w 4141"/>
                <a:gd name="T73" fmla="*/ 369 h 570"/>
                <a:gd name="T74" fmla="*/ 2142 w 4141"/>
                <a:gd name="T75" fmla="*/ 180 h 570"/>
                <a:gd name="T76" fmla="*/ 2043 w 4141"/>
                <a:gd name="T77" fmla="*/ 168 h 570"/>
                <a:gd name="T78" fmla="*/ 1979 w 4141"/>
                <a:gd name="T79" fmla="*/ 148 h 570"/>
                <a:gd name="T80" fmla="*/ 1947 w 4141"/>
                <a:gd name="T81" fmla="*/ 189 h 570"/>
                <a:gd name="T82" fmla="*/ 1837 w 4141"/>
                <a:gd name="T83" fmla="*/ 453 h 570"/>
                <a:gd name="T84" fmla="*/ 1846 w 4141"/>
                <a:gd name="T85" fmla="*/ 142 h 570"/>
                <a:gd name="T86" fmla="*/ 1716 w 4141"/>
                <a:gd name="T87" fmla="*/ 137 h 570"/>
                <a:gd name="T88" fmla="*/ 1745 w 4141"/>
                <a:gd name="T89" fmla="*/ 195 h 570"/>
                <a:gd name="T90" fmla="*/ 1632 w 4141"/>
                <a:gd name="T91" fmla="*/ 443 h 570"/>
                <a:gd name="T92" fmla="*/ 1579 w 4141"/>
                <a:gd name="T93" fmla="*/ 147 h 570"/>
                <a:gd name="T94" fmla="*/ 1669 w 4141"/>
                <a:gd name="T95" fmla="*/ 148 h 570"/>
                <a:gd name="T96" fmla="*/ 1468 w 4141"/>
                <a:gd name="T97" fmla="*/ 452 h 570"/>
                <a:gd name="T98" fmla="*/ 1246 w 4141"/>
                <a:gd name="T99" fmla="*/ 406 h 570"/>
                <a:gd name="T100" fmla="*/ 1389 w 4141"/>
                <a:gd name="T101" fmla="*/ 185 h 570"/>
                <a:gd name="T102" fmla="*/ 1254 w 4141"/>
                <a:gd name="T103" fmla="*/ 177 h 570"/>
                <a:gd name="T104" fmla="*/ 686 w 4141"/>
                <a:gd name="T105" fmla="*/ 247 h 570"/>
                <a:gd name="T106" fmla="*/ 547 w 4141"/>
                <a:gd name="T107" fmla="*/ 458 h 570"/>
                <a:gd name="T108" fmla="*/ 633 w 4141"/>
                <a:gd name="T109" fmla="*/ 249 h 570"/>
                <a:gd name="T110" fmla="*/ 463 w 4141"/>
                <a:gd name="T111" fmla="*/ 205 h 570"/>
                <a:gd name="T112" fmla="*/ 42 w 4141"/>
                <a:gd name="T113" fmla="*/ 31 h 570"/>
                <a:gd name="T114" fmla="*/ 6 w 4141"/>
                <a:gd name="T115" fmla="*/ 451 h 570"/>
                <a:gd name="T116" fmla="*/ 3446 w 4141"/>
                <a:gd name="T117" fmla="*/ 53 h 570"/>
                <a:gd name="T118" fmla="*/ 366 w 4141"/>
                <a:gd name="T119" fmla="*/ 6 h 570"/>
                <a:gd name="T120" fmla="*/ 314 w 4141"/>
                <a:gd name="T121" fmla="*/ 443 h 570"/>
                <a:gd name="T122" fmla="*/ 216 w 4141"/>
                <a:gd name="T123" fmla="*/ 10 h 570"/>
                <a:gd name="T124" fmla="*/ 162 w 4141"/>
                <a:gd name="T125" fmla="*/ 1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41" h="570">
                  <a:moveTo>
                    <a:pt x="3129" y="430"/>
                  </a:moveTo>
                  <a:cubicBezTo>
                    <a:pt x="3122" y="436"/>
                    <a:pt x="3116" y="441"/>
                    <a:pt x="3112" y="446"/>
                  </a:cubicBezTo>
                  <a:cubicBezTo>
                    <a:pt x="3107" y="451"/>
                    <a:pt x="3104" y="455"/>
                    <a:pt x="3101" y="460"/>
                  </a:cubicBezTo>
                  <a:cubicBezTo>
                    <a:pt x="3098" y="464"/>
                    <a:pt x="3097" y="469"/>
                    <a:pt x="3096" y="473"/>
                  </a:cubicBezTo>
                  <a:cubicBezTo>
                    <a:pt x="3095" y="477"/>
                    <a:pt x="3094" y="482"/>
                    <a:pt x="3094" y="486"/>
                  </a:cubicBezTo>
                  <a:cubicBezTo>
                    <a:pt x="3094" y="500"/>
                    <a:pt x="3101" y="511"/>
                    <a:pt x="3116" y="518"/>
                  </a:cubicBezTo>
                  <a:cubicBezTo>
                    <a:pt x="3130" y="525"/>
                    <a:pt x="3150" y="529"/>
                    <a:pt x="3175" y="529"/>
                  </a:cubicBezTo>
                  <a:cubicBezTo>
                    <a:pt x="3191" y="529"/>
                    <a:pt x="3205" y="527"/>
                    <a:pt x="3216" y="524"/>
                  </a:cubicBezTo>
                  <a:cubicBezTo>
                    <a:pt x="3227" y="521"/>
                    <a:pt x="3236" y="517"/>
                    <a:pt x="3242" y="512"/>
                  </a:cubicBezTo>
                  <a:cubicBezTo>
                    <a:pt x="3249" y="507"/>
                    <a:pt x="3254" y="501"/>
                    <a:pt x="3257" y="494"/>
                  </a:cubicBezTo>
                  <a:cubicBezTo>
                    <a:pt x="3260" y="487"/>
                    <a:pt x="3261" y="480"/>
                    <a:pt x="3261" y="473"/>
                  </a:cubicBezTo>
                  <a:cubicBezTo>
                    <a:pt x="3261" y="460"/>
                    <a:pt x="3256" y="451"/>
                    <a:pt x="3246" y="444"/>
                  </a:cubicBezTo>
                  <a:cubicBezTo>
                    <a:pt x="3235" y="437"/>
                    <a:pt x="3222" y="433"/>
                    <a:pt x="3204" y="433"/>
                  </a:cubicBezTo>
                  <a:lnTo>
                    <a:pt x="3129" y="430"/>
                  </a:lnTo>
                  <a:close/>
                  <a:moveTo>
                    <a:pt x="2163" y="310"/>
                  </a:moveTo>
                  <a:cubicBezTo>
                    <a:pt x="2148" y="310"/>
                    <a:pt x="2136" y="312"/>
                    <a:pt x="2125" y="314"/>
                  </a:cubicBezTo>
                  <a:cubicBezTo>
                    <a:pt x="2114" y="317"/>
                    <a:pt x="2105" y="320"/>
                    <a:pt x="2098" y="325"/>
                  </a:cubicBezTo>
                  <a:cubicBezTo>
                    <a:pt x="2091" y="330"/>
                    <a:pt x="2085" y="336"/>
                    <a:pt x="2082" y="343"/>
                  </a:cubicBezTo>
                  <a:cubicBezTo>
                    <a:pt x="2079" y="350"/>
                    <a:pt x="2077" y="357"/>
                    <a:pt x="2077" y="366"/>
                  </a:cubicBezTo>
                  <a:cubicBezTo>
                    <a:pt x="2077" y="381"/>
                    <a:pt x="2082" y="393"/>
                    <a:pt x="2092" y="402"/>
                  </a:cubicBezTo>
                  <a:cubicBezTo>
                    <a:pt x="2101" y="411"/>
                    <a:pt x="2115" y="416"/>
                    <a:pt x="2132" y="416"/>
                  </a:cubicBezTo>
                  <a:cubicBezTo>
                    <a:pt x="2146" y="416"/>
                    <a:pt x="2159" y="412"/>
                    <a:pt x="2171" y="405"/>
                  </a:cubicBezTo>
                  <a:cubicBezTo>
                    <a:pt x="2183" y="398"/>
                    <a:pt x="2196" y="387"/>
                    <a:pt x="2209" y="372"/>
                  </a:cubicBezTo>
                  <a:lnTo>
                    <a:pt x="2209" y="310"/>
                  </a:lnTo>
                  <a:lnTo>
                    <a:pt x="2163" y="310"/>
                  </a:lnTo>
                  <a:close/>
                  <a:moveTo>
                    <a:pt x="1379" y="310"/>
                  </a:moveTo>
                  <a:cubicBezTo>
                    <a:pt x="1364" y="310"/>
                    <a:pt x="1352" y="312"/>
                    <a:pt x="1341" y="314"/>
                  </a:cubicBezTo>
                  <a:cubicBezTo>
                    <a:pt x="1330" y="317"/>
                    <a:pt x="1321" y="320"/>
                    <a:pt x="1314" y="325"/>
                  </a:cubicBezTo>
                  <a:cubicBezTo>
                    <a:pt x="1307" y="330"/>
                    <a:pt x="1301" y="336"/>
                    <a:pt x="1298" y="343"/>
                  </a:cubicBezTo>
                  <a:cubicBezTo>
                    <a:pt x="1295" y="350"/>
                    <a:pt x="1293" y="357"/>
                    <a:pt x="1293" y="366"/>
                  </a:cubicBezTo>
                  <a:cubicBezTo>
                    <a:pt x="1293" y="381"/>
                    <a:pt x="1298" y="393"/>
                    <a:pt x="1308" y="402"/>
                  </a:cubicBezTo>
                  <a:cubicBezTo>
                    <a:pt x="1317" y="411"/>
                    <a:pt x="1331" y="416"/>
                    <a:pt x="1348" y="416"/>
                  </a:cubicBezTo>
                  <a:cubicBezTo>
                    <a:pt x="1362" y="416"/>
                    <a:pt x="1375" y="412"/>
                    <a:pt x="1387" y="405"/>
                  </a:cubicBezTo>
                  <a:cubicBezTo>
                    <a:pt x="1399" y="398"/>
                    <a:pt x="1412" y="387"/>
                    <a:pt x="1425" y="372"/>
                  </a:cubicBezTo>
                  <a:lnTo>
                    <a:pt x="1425" y="310"/>
                  </a:lnTo>
                  <a:lnTo>
                    <a:pt x="1379" y="310"/>
                  </a:lnTo>
                  <a:close/>
                  <a:moveTo>
                    <a:pt x="587" y="310"/>
                  </a:moveTo>
                  <a:cubicBezTo>
                    <a:pt x="572" y="310"/>
                    <a:pt x="560" y="312"/>
                    <a:pt x="549" y="314"/>
                  </a:cubicBezTo>
                  <a:cubicBezTo>
                    <a:pt x="538" y="317"/>
                    <a:pt x="529" y="320"/>
                    <a:pt x="522" y="325"/>
                  </a:cubicBezTo>
                  <a:cubicBezTo>
                    <a:pt x="515" y="330"/>
                    <a:pt x="509" y="336"/>
                    <a:pt x="506" y="343"/>
                  </a:cubicBezTo>
                  <a:cubicBezTo>
                    <a:pt x="503" y="350"/>
                    <a:pt x="501" y="357"/>
                    <a:pt x="501" y="366"/>
                  </a:cubicBezTo>
                  <a:cubicBezTo>
                    <a:pt x="501" y="381"/>
                    <a:pt x="506" y="393"/>
                    <a:pt x="516" y="402"/>
                  </a:cubicBezTo>
                  <a:cubicBezTo>
                    <a:pt x="525" y="411"/>
                    <a:pt x="539" y="416"/>
                    <a:pt x="556" y="416"/>
                  </a:cubicBezTo>
                  <a:cubicBezTo>
                    <a:pt x="570" y="416"/>
                    <a:pt x="583" y="412"/>
                    <a:pt x="595" y="405"/>
                  </a:cubicBezTo>
                  <a:cubicBezTo>
                    <a:pt x="607" y="398"/>
                    <a:pt x="620" y="387"/>
                    <a:pt x="633" y="372"/>
                  </a:cubicBezTo>
                  <a:lnTo>
                    <a:pt x="633" y="310"/>
                  </a:lnTo>
                  <a:lnTo>
                    <a:pt x="587" y="310"/>
                  </a:lnTo>
                  <a:close/>
                  <a:moveTo>
                    <a:pt x="3664" y="182"/>
                  </a:moveTo>
                  <a:cubicBezTo>
                    <a:pt x="3648" y="182"/>
                    <a:pt x="3635" y="185"/>
                    <a:pt x="3623" y="190"/>
                  </a:cubicBezTo>
                  <a:cubicBezTo>
                    <a:pt x="3612" y="196"/>
                    <a:pt x="3602" y="204"/>
                    <a:pt x="3595" y="214"/>
                  </a:cubicBezTo>
                  <a:cubicBezTo>
                    <a:pt x="3588" y="224"/>
                    <a:pt x="3582" y="236"/>
                    <a:pt x="3578" y="250"/>
                  </a:cubicBezTo>
                  <a:cubicBezTo>
                    <a:pt x="3575" y="265"/>
                    <a:pt x="3573" y="280"/>
                    <a:pt x="3573" y="296"/>
                  </a:cubicBezTo>
                  <a:cubicBezTo>
                    <a:pt x="3573" y="312"/>
                    <a:pt x="3575" y="328"/>
                    <a:pt x="3578" y="342"/>
                  </a:cubicBezTo>
                  <a:cubicBezTo>
                    <a:pt x="3580" y="356"/>
                    <a:pt x="3585" y="368"/>
                    <a:pt x="3592" y="378"/>
                  </a:cubicBezTo>
                  <a:cubicBezTo>
                    <a:pt x="3599" y="389"/>
                    <a:pt x="3608" y="397"/>
                    <a:pt x="3620" y="403"/>
                  </a:cubicBezTo>
                  <a:cubicBezTo>
                    <a:pt x="3631" y="409"/>
                    <a:pt x="3646" y="413"/>
                    <a:pt x="3663" y="413"/>
                  </a:cubicBezTo>
                  <a:cubicBezTo>
                    <a:pt x="3679" y="413"/>
                    <a:pt x="3692" y="410"/>
                    <a:pt x="3704" y="404"/>
                  </a:cubicBezTo>
                  <a:cubicBezTo>
                    <a:pt x="3716" y="399"/>
                    <a:pt x="3725" y="391"/>
                    <a:pt x="3732" y="380"/>
                  </a:cubicBezTo>
                  <a:cubicBezTo>
                    <a:pt x="3740" y="370"/>
                    <a:pt x="3745" y="358"/>
                    <a:pt x="3749" y="344"/>
                  </a:cubicBezTo>
                  <a:cubicBezTo>
                    <a:pt x="3752" y="330"/>
                    <a:pt x="3754" y="315"/>
                    <a:pt x="3754" y="298"/>
                  </a:cubicBezTo>
                  <a:cubicBezTo>
                    <a:pt x="3754" y="282"/>
                    <a:pt x="3753" y="267"/>
                    <a:pt x="3750" y="253"/>
                  </a:cubicBezTo>
                  <a:cubicBezTo>
                    <a:pt x="3747" y="239"/>
                    <a:pt x="3742" y="227"/>
                    <a:pt x="3735" y="216"/>
                  </a:cubicBezTo>
                  <a:cubicBezTo>
                    <a:pt x="3728" y="205"/>
                    <a:pt x="3719" y="197"/>
                    <a:pt x="3708" y="191"/>
                  </a:cubicBezTo>
                  <a:cubicBezTo>
                    <a:pt x="3696" y="185"/>
                    <a:pt x="3682" y="182"/>
                    <a:pt x="3664" y="182"/>
                  </a:cubicBezTo>
                  <a:close/>
                  <a:moveTo>
                    <a:pt x="2864" y="179"/>
                  </a:moveTo>
                  <a:cubicBezTo>
                    <a:pt x="2851" y="179"/>
                    <a:pt x="2839" y="181"/>
                    <a:pt x="2829" y="186"/>
                  </a:cubicBezTo>
                  <a:cubicBezTo>
                    <a:pt x="2819" y="191"/>
                    <a:pt x="2811" y="198"/>
                    <a:pt x="2804" y="206"/>
                  </a:cubicBezTo>
                  <a:cubicBezTo>
                    <a:pt x="2797" y="214"/>
                    <a:pt x="2792" y="224"/>
                    <a:pt x="2788" y="235"/>
                  </a:cubicBezTo>
                  <a:cubicBezTo>
                    <a:pt x="2785" y="246"/>
                    <a:pt x="2782" y="257"/>
                    <a:pt x="2782" y="269"/>
                  </a:cubicBezTo>
                  <a:lnTo>
                    <a:pt x="2941" y="269"/>
                  </a:lnTo>
                  <a:cubicBezTo>
                    <a:pt x="2942" y="241"/>
                    <a:pt x="2936" y="219"/>
                    <a:pt x="2922" y="203"/>
                  </a:cubicBezTo>
                  <a:cubicBezTo>
                    <a:pt x="2909" y="187"/>
                    <a:pt x="2890" y="179"/>
                    <a:pt x="2864" y="179"/>
                  </a:cubicBezTo>
                  <a:close/>
                  <a:moveTo>
                    <a:pt x="3171" y="178"/>
                  </a:moveTo>
                  <a:cubicBezTo>
                    <a:pt x="3161" y="178"/>
                    <a:pt x="3152" y="180"/>
                    <a:pt x="3144" y="184"/>
                  </a:cubicBezTo>
                  <a:cubicBezTo>
                    <a:pt x="3137" y="187"/>
                    <a:pt x="3130" y="192"/>
                    <a:pt x="3125" y="198"/>
                  </a:cubicBezTo>
                  <a:cubicBezTo>
                    <a:pt x="3120" y="204"/>
                    <a:pt x="3116" y="211"/>
                    <a:pt x="3114" y="219"/>
                  </a:cubicBezTo>
                  <a:cubicBezTo>
                    <a:pt x="3111" y="227"/>
                    <a:pt x="3110" y="235"/>
                    <a:pt x="3110" y="244"/>
                  </a:cubicBezTo>
                  <a:cubicBezTo>
                    <a:pt x="3110" y="263"/>
                    <a:pt x="3116" y="278"/>
                    <a:pt x="3126" y="289"/>
                  </a:cubicBezTo>
                  <a:cubicBezTo>
                    <a:pt x="3137" y="300"/>
                    <a:pt x="3153" y="306"/>
                    <a:pt x="3172" y="306"/>
                  </a:cubicBezTo>
                  <a:cubicBezTo>
                    <a:pt x="3183" y="306"/>
                    <a:pt x="3192" y="304"/>
                    <a:pt x="3200" y="301"/>
                  </a:cubicBezTo>
                  <a:cubicBezTo>
                    <a:pt x="3208" y="297"/>
                    <a:pt x="3214" y="293"/>
                    <a:pt x="3219" y="287"/>
                  </a:cubicBezTo>
                  <a:cubicBezTo>
                    <a:pt x="3224" y="281"/>
                    <a:pt x="3228" y="274"/>
                    <a:pt x="3231" y="266"/>
                  </a:cubicBezTo>
                  <a:cubicBezTo>
                    <a:pt x="3233" y="258"/>
                    <a:pt x="3234" y="250"/>
                    <a:pt x="3234" y="242"/>
                  </a:cubicBezTo>
                  <a:cubicBezTo>
                    <a:pt x="3234" y="222"/>
                    <a:pt x="3229" y="206"/>
                    <a:pt x="3218" y="195"/>
                  </a:cubicBezTo>
                  <a:cubicBezTo>
                    <a:pt x="3207" y="184"/>
                    <a:pt x="3191" y="178"/>
                    <a:pt x="3171" y="178"/>
                  </a:cubicBezTo>
                  <a:close/>
                  <a:moveTo>
                    <a:pt x="3413" y="142"/>
                  </a:moveTo>
                  <a:cubicBezTo>
                    <a:pt x="3418" y="142"/>
                    <a:pt x="3422" y="142"/>
                    <a:pt x="3426" y="142"/>
                  </a:cubicBezTo>
                  <a:cubicBezTo>
                    <a:pt x="3429" y="143"/>
                    <a:pt x="3432" y="143"/>
                    <a:pt x="3434" y="144"/>
                  </a:cubicBezTo>
                  <a:cubicBezTo>
                    <a:pt x="3436" y="145"/>
                    <a:pt x="3437" y="146"/>
                    <a:pt x="3438" y="147"/>
                  </a:cubicBezTo>
                  <a:cubicBezTo>
                    <a:pt x="3439" y="149"/>
                    <a:pt x="3440" y="150"/>
                    <a:pt x="3440" y="152"/>
                  </a:cubicBezTo>
                  <a:lnTo>
                    <a:pt x="3440" y="443"/>
                  </a:lnTo>
                  <a:cubicBezTo>
                    <a:pt x="3440" y="445"/>
                    <a:pt x="3439" y="447"/>
                    <a:pt x="3438" y="448"/>
                  </a:cubicBezTo>
                  <a:cubicBezTo>
                    <a:pt x="3437" y="449"/>
                    <a:pt x="3436" y="450"/>
                    <a:pt x="3434" y="451"/>
                  </a:cubicBezTo>
                  <a:cubicBezTo>
                    <a:pt x="3432" y="452"/>
                    <a:pt x="3429" y="452"/>
                    <a:pt x="3426" y="453"/>
                  </a:cubicBezTo>
                  <a:cubicBezTo>
                    <a:pt x="3422" y="453"/>
                    <a:pt x="3418" y="453"/>
                    <a:pt x="3413" y="453"/>
                  </a:cubicBezTo>
                  <a:cubicBezTo>
                    <a:pt x="3407" y="453"/>
                    <a:pt x="3403" y="453"/>
                    <a:pt x="3400" y="453"/>
                  </a:cubicBezTo>
                  <a:cubicBezTo>
                    <a:pt x="3396" y="452"/>
                    <a:pt x="3393" y="452"/>
                    <a:pt x="3391" y="451"/>
                  </a:cubicBezTo>
                  <a:cubicBezTo>
                    <a:pt x="3389" y="450"/>
                    <a:pt x="3388" y="449"/>
                    <a:pt x="3387" y="448"/>
                  </a:cubicBezTo>
                  <a:cubicBezTo>
                    <a:pt x="3386" y="447"/>
                    <a:pt x="3386" y="445"/>
                    <a:pt x="3386" y="443"/>
                  </a:cubicBezTo>
                  <a:lnTo>
                    <a:pt x="3386" y="152"/>
                  </a:lnTo>
                  <a:cubicBezTo>
                    <a:pt x="3386" y="150"/>
                    <a:pt x="3386" y="149"/>
                    <a:pt x="3387" y="147"/>
                  </a:cubicBezTo>
                  <a:cubicBezTo>
                    <a:pt x="3388" y="146"/>
                    <a:pt x="3389" y="145"/>
                    <a:pt x="3391" y="144"/>
                  </a:cubicBezTo>
                  <a:cubicBezTo>
                    <a:pt x="3393" y="143"/>
                    <a:pt x="3396" y="143"/>
                    <a:pt x="3400" y="142"/>
                  </a:cubicBezTo>
                  <a:cubicBezTo>
                    <a:pt x="3403" y="142"/>
                    <a:pt x="3407" y="142"/>
                    <a:pt x="3413" y="142"/>
                  </a:cubicBezTo>
                  <a:close/>
                  <a:moveTo>
                    <a:pt x="780" y="142"/>
                  </a:moveTo>
                  <a:cubicBezTo>
                    <a:pt x="786" y="142"/>
                    <a:pt x="791" y="142"/>
                    <a:pt x="795" y="142"/>
                  </a:cubicBezTo>
                  <a:cubicBezTo>
                    <a:pt x="799" y="142"/>
                    <a:pt x="801" y="143"/>
                    <a:pt x="803" y="144"/>
                  </a:cubicBezTo>
                  <a:cubicBezTo>
                    <a:pt x="805" y="144"/>
                    <a:pt x="807" y="145"/>
                    <a:pt x="807" y="147"/>
                  </a:cubicBezTo>
                  <a:cubicBezTo>
                    <a:pt x="808" y="148"/>
                    <a:pt x="809" y="150"/>
                    <a:pt x="810" y="152"/>
                  </a:cubicBezTo>
                  <a:lnTo>
                    <a:pt x="880" y="392"/>
                  </a:lnTo>
                  <a:lnTo>
                    <a:pt x="881" y="395"/>
                  </a:lnTo>
                  <a:lnTo>
                    <a:pt x="881" y="392"/>
                  </a:lnTo>
                  <a:lnTo>
                    <a:pt x="946" y="152"/>
                  </a:lnTo>
                  <a:cubicBezTo>
                    <a:pt x="946" y="150"/>
                    <a:pt x="947" y="148"/>
                    <a:pt x="948" y="147"/>
                  </a:cubicBezTo>
                  <a:cubicBezTo>
                    <a:pt x="949" y="145"/>
                    <a:pt x="950" y="144"/>
                    <a:pt x="952" y="144"/>
                  </a:cubicBezTo>
                  <a:cubicBezTo>
                    <a:pt x="954" y="143"/>
                    <a:pt x="957" y="142"/>
                    <a:pt x="960" y="142"/>
                  </a:cubicBezTo>
                  <a:cubicBezTo>
                    <a:pt x="964" y="142"/>
                    <a:pt x="968" y="142"/>
                    <a:pt x="973" y="142"/>
                  </a:cubicBezTo>
                  <a:cubicBezTo>
                    <a:pt x="979" y="142"/>
                    <a:pt x="983" y="142"/>
                    <a:pt x="986" y="142"/>
                  </a:cubicBezTo>
                  <a:cubicBezTo>
                    <a:pt x="990" y="142"/>
                    <a:pt x="992" y="143"/>
                    <a:pt x="994" y="144"/>
                  </a:cubicBezTo>
                  <a:cubicBezTo>
                    <a:pt x="996" y="144"/>
                    <a:pt x="998" y="145"/>
                    <a:pt x="998" y="147"/>
                  </a:cubicBezTo>
                  <a:cubicBezTo>
                    <a:pt x="999" y="148"/>
                    <a:pt x="1000" y="150"/>
                    <a:pt x="1000" y="151"/>
                  </a:cubicBezTo>
                  <a:lnTo>
                    <a:pt x="1070" y="392"/>
                  </a:lnTo>
                  <a:lnTo>
                    <a:pt x="1071" y="395"/>
                  </a:lnTo>
                  <a:lnTo>
                    <a:pt x="1071" y="392"/>
                  </a:lnTo>
                  <a:lnTo>
                    <a:pt x="1140" y="152"/>
                  </a:lnTo>
                  <a:cubicBezTo>
                    <a:pt x="1141" y="150"/>
                    <a:pt x="1142" y="148"/>
                    <a:pt x="1143" y="147"/>
                  </a:cubicBezTo>
                  <a:cubicBezTo>
                    <a:pt x="1144" y="145"/>
                    <a:pt x="1145" y="144"/>
                    <a:pt x="1147" y="144"/>
                  </a:cubicBezTo>
                  <a:cubicBezTo>
                    <a:pt x="1149" y="143"/>
                    <a:pt x="1152" y="142"/>
                    <a:pt x="1156" y="142"/>
                  </a:cubicBezTo>
                  <a:cubicBezTo>
                    <a:pt x="1159" y="142"/>
                    <a:pt x="1164" y="142"/>
                    <a:pt x="1169" y="142"/>
                  </a:cubicBezTo>
                  <a:cubicBezTo>
                    <a:pt x="1174" y="142"/>
                    <a:pt x="1179" y="142"/>
                    <a:pt x="1182" y="142"/>
                  </a:cubicBezTo>
                  <a:cubicBezTo>
                    <a:pt x="1185" y="142"/>
                    <a:pt x="1187" y="143"/>
                    <a:pt x="1189" y="143"/>
                  </a:cubicBezTo>
                  <a:cubicBezTo>
                    <a:pt x="1191" y="144"/>
                    <a:pt x="1192" y="145"/>
                    <a:pt x="1193" y="146"/>
                  </a:cubicBezTo>
                  <a:lnTo>
                    <a:pt x="1194" y="151"/>
                  </a:lnTo>
                  <a:cubicBezTo>
                    <a:pt x="1194" y="152"/>
                    <a:pt x="1194" y="154"/>
                    <a:pt x="1194" y="156"/>
                  </a:cubicBezTo>
                  <a:cubicBezTo>
                    <a:pt x="1193" y="159"/>
                    <a:pt x="1192" y="161"/>
                    <a:pt x="1191" y="165"/>
                  </a:cubicBezTo>
                  <a:lnTo>
                    <a:pt x="1105" y="442"/>
                  </a:lnTo>
                  <a:cubicBezTo>
                    <a:pt x="1105" y="444"/>
                    <a:pt x="1104" y="446"/>
                    <a:pt x="1102" y="448"/>
                  </a:cubicBezTo>
                  <a:cubicBezTo>
                    <a:pt x="1101" y="449"/>
                    <a:pt x="1099" y="450"/>
                    <a:pt x="1097" y="451"/>
                  </a:cubicBezTo>
                  <a:cubicBezTo>
                    <a:pt x="1094" y="452"/>
                    <a:pt x="1091" y="453"/>
                    <a:pt x="1086" y="453"/>
                  </a:cubicBezTo>
                  <a:cubicBezTo>
                    <a:pt x="1082" y="453"/>
                    <a:pt x="1077" y="453"/>
                    <a:pt x="1070" y="453"/>
                  </a:cubicBezTo>
                  <a:cubicBezTo>
                    <a:pt x="1063" y="453"/>
                    <a:pt x="1058" y="453"/>
                    <a:pt x="1053" y="453"/>
                  </a:cubicBezTo>
                  <a:cubicBezTo>
                    <a:pt x="1049" y="452"/>
                    <a:pt x="1045" y="452"/>
                    <a:pt x="1042" y="451"/>
                  </a:cubicBezTo>
                  <a:cubicBezTo>
                    <a:pt x="1040" y="450"/>
                    <a:pt x="1038" y="449"/>
                    <a:pt x="1036" y="447"/>
                  </a:cubicBezTo>
                  <a:cubicBezTo>
                    <a:pt x="1035" y="446"/>
                    <a:pt x="1034" y="444"/>
                    <a:pt x="1033" y="442"/>
                  </a:cubicBezTo>
                  <a:lnTo>
                    <a:pt x="972" y="230"/>
                  </a:lnTo>
                  <a:lnTo>
                    <a:pt x="972" y="227"/>
                  </a:lnTo>
                  <a:lnTo>
                    <a:pt x="971" y="230"/>
                  </a:lnTo>
                  <a:lnTo>
                    <a:pt x="914" y="442"/>
                  </a:lnTo>
                  <a:cubicBezTo>
                    <a:pt x="913" y="444"/>
                    <a:pt x="912" y="446"/>
                    <a:pt x="911" y="448"/>
                  </a:cubicBezTo>
                  <a:cubicBezTo>
                    <a:pt x="910" y="449"/>
                    <a:pt x="908" y="450"/>
                    <a:pt x="905" y="451"/>
                  </a:cubicBezTo>
                  <a:cubicBezTo>
                    <a:pt x="902" y="452"/>
                    <a:pt x="898" y="453"/>
                    <a:pt x="894" y="453"/>
                  </a:cubicBezTo>
                  <a:cubicBezTo>
                    <a:pt x="889" y="453"/>
                    <a:pt x="884" y="453"/>
                    <a:pt x="878" y="453"/>
                  </a:cubicBezTo>
                  <a:cubicBezTo>
                    <a:pt x="871" y="453"/>
                    <a:pt x="865" y="453"/>
                    <a:pt x="861" y="453"/>
                  </a:cubicBezTo>
                  <a:cubicBezTo>
                    <a:pt x="857" y="452"/>
                    <a:pt x="853" y="452"/>
                    <a:pt x="851" y="451"/>
                  </a:cubicBezTo>
                  <a:cubicBezTo>
                    <a:pt x="848" y="450"/>
                    <a:pt x="846" y="449"/>
                    <a:pt x="845" y="447"/>
                  </a:cubicBezTo>
                  <a:cubicBezTo>
                    <a:pt x="843" y="446"/>
                    <a:pt x="842" y="444"/>
                    <a:pt x="842" y="442"/>
                  </a:cubicBezTo>
                  <a:lnTo>
                    <a:pt x="757" y="165"/>
                  </a:lnTo>
                  <a:cubicBezTo>
                    <a:pt x="755" y="161"/>
                    <a:pt x="755" y="159"/>
                    <a:pt x="754" y="156"/>
                  </a:cubicBezTo>
                  <a:cubicBezTo>
                    <a:pt x="754" y="154"/>
                    <a:pt x="754" y="152"/>
                    <a:pt x="754" y="151"/>
                  </a:cubicBezTo>
                  <a:cubicBezTo>
                    <a:pt x="754" y="149"/>
                    <a:pt x="754" y="147"/>
                    <a:pt x="755" y="146"/>
                  </a:cubicBezTo>
                  <a:cubicBezTo>
                    <a:pt x="756" y="145"/>
                    <a:pt x="757" y="144"/>
                    <a:pt x="759" y="143"/>
                  </a:cubicBezTo>
                  <a:cubicBezTo>
                    <a:pt x="761" y="143"/>
                    <a:pt x="764" y="142"/>
                    <a:pt x="768" y="142"/>
                  </a:cubicBezTo>
                  <a:cubicBezTo>
                    <a:pt x="771" y="142"/>
                    <a:pt x="775" y="142"/>
                    <a:pt x="780" y="142"/>
                  </a:cubicBezTo>
                  <a:close/>
                  <a:moveTo>
                    <a:pt x="3172" y="138"/>
                  </a:moveTo>
                  <a:cubicBezTo>
                    <a:pt x="3181" y="138"/>
                    <a:pt x="3189" y="138"/>
                    <a:pt x="3197" y="139"/>
                  </a:cubicBezTo>
                  <a:cubicBezTo>
                    <a:pt x="3205" y="140"/>
                    <a:pt x="3212" y="141"/>
                    <a:pt x="3219" y="143"/>
                  </a:cubicBezTo>
                  <a:lnTo>
                    <a:pt x="3307" y="143"/>
                  </a:lnTo>
                  <a:cubicBezTo>
                    <a:pt x="3311" y="143"/>
                    <a:pt x="3313" y="145"/>
                    <a:pt x="3315" y="148"/>
                  </a:cubicBezTo>
                  <a:cubicBezTo>
                    <a:pt x="3317" y="152"/>
                    <a:pt x="3318" y="158"/>
                    <a:pt x="3318" y="165"/>
                  </a:cubicBezTo>
                  <a:cubicBezTo>
                    <a:pt x="3318" y="172"/>
                    <a:pt x="3317" y="178"/>
                    <a:pt x="3315" y="181"/>
                  </a:cubicBezTo>
                  <a:cubicBezTo>
                    <a:pt x="3313" y="185"/>
                    <a:pt x="3310" y="186"/>
                    <a:pt x="3307" y="186"/>
                  </a:cubicBezTo>
                  <a:lnTo>
                    <a:pt x="3265" y="186"/>
                  </a:lnTo>
                  <a:cubicBezTo>
                    <a:pt x="3273" y="194"/>
                    <a:pt x="3278" y="203"/>
                    <a:pt x="3281" y="212"/>
                  </a:cubicBezTo>
                  <a:cubicBezTo>
                    <a:pt x="3284" y="221"/>
                    <a:pt x="3285" y="231"/>
                    <a:pt x="3285" y="241"/>
                  </a:cubicBezTo>
                  <a:cubicBezTo>
                    <a:pt x="3285" y="258"/>
                    <a:pt x="3283" y="273"/>
                    <a:pt x="3277" y="286"/>
                  </a:cubicBezTo>
                  <a:cubicBezTo>
                    <a:pt x="3272" y="299"/>
                    <a:pt x="3264" y="310"/>
                    <a:pt x="3254" y="319"/>
                  </a:cubicBezTo>
                  <a:cubicBezTo>
                    <a:pt x="3244" y="328"/>
                    <a:pt x="3232" y="335"/>
                    <a:pt x="3218" y="340"/>
                  </a:cubicBezTo>
                  <a:cubicBezTo>
                    <a:pt x="3205" y="344"/>
                    <a:pt x="3189" y="347"/>
                    <a:pt x="3172" y="347"/>
                  </a:cubicBezTo>
                  <a:cubicBezTo>
                    <a:pt x="3160" y="347"/>
                    <a:pt x="3149" y="345"/>
                    <a:pt x="3138" y="342"/>
                  </a:cubicBezTo>
                  <a:cubicBezTo>
                    <a:pt x="3128" y="339"/>
                    <a:pt x="3119" y="335"/>
                    <a:pt x="3114" y="330"/>
                  </a:cubicBezTo>
                  <a:cubicBezTo>
                    <a:pt x="3110" y="334"/>
                    <a:pt x="3107" y="339"/>
                    <a:pt x="3104" y="344"/>
                  </a:cubicBezTo>
                  <a:cubicBezTo>
                    <a:pt x="3102" y="348"/>
                    <a:pt x="3100" y="354"/>
                    <a:pt x="3100" y="361"/>
                  </a:cubicBezTo>
                  <a:cubicBezTo>
                    <a:pt x="3100" y="368"/>
                    <a:pt x="3104" y="375"/>
                    <a:pt x="3111" y="379"/>
                  </a:cubicBezTo>
                  <a:cubicBezTo>
                    <a:pt x="3118" y="384"/>
                    <a:pt x="3127" y="387"/>
                    <a:pt x="3139" y="388"/>
                  </a:cubicBezTo>
                  <a:lnTo>
                    <a:pt x="3215" y="391"/>
                  </a:lnTo>
                  <a:cubicBezTo>
                    <a:pt x="3230" y="391"/>
                    <a:pt x="3243" y="393"/>
                    <a:pt x="3255" y="397"/>
                  </a:cubicBezTo>
                  <a:cubicBezTo>
                    <a:pt x="3267" y="400"/>
                    <a:pt x="3278" y="405"/>
                    <a:pt x="3286" y="412"/>
                  </a:cubicBezTo>
                  <a:cubicBezTo>
                    <a:pt x="3295" y="419"/>
                    <a:pt x="3302" y="427"/>
                    <a:pt x="3307" y="436"/>
                  </a:cubicBezTo>
                  <a:cubicBezTo>
                    <a:pt x="3312" y="446"/>
                    <a:pt x="3315" y="457"/>
                    <a:pt x="3315" y="470"/>
                  </a:cubicBezTo>
                  <a:cubicBezTo>
                    <a:pt x="3315" y="483"/>
                    <a:pt x="3312" y="496"/>
                    <a:pt x="3306" y="508"/>
                  </a:cubicBezTo>
                  <a:cubicBezTo>
                    <a:pt x="3301" y="520"/>
                    <a:pt x="3292" y="531"/>
                    <a:pt x="3280" y="540"/>
                  </a:cubicBezTo>
                  <a:cubicBezTo>
                    <a:pt x="3269" y="549"/>
                    <a:pt x="3254" y="557"/>
                    <a:pt x="3236" y="562"/>
                  </a:cubicBezTo>
                  <a:cubicBezTo>
                    <a:pt x="3218" y="567"/>
                    <a:pt x="3197" y="570"/>
                    <a:pt x="3173" y="570"/>
                  </a:cubicBezTo>
                  <a:cubicBezTo>
                    <a:pt x="3149" y="570"/>
                    <a:pt x="3129" y="568"/>
                    <a:pt x="3112" y="564"/>
                  </a:cubicBezTo>
                  <a:cubicBezTo>
                    <a:pt x="3096" y="560"/>
                    <a:pt x="3082" y="554"/>
                    <a:pt x="3072" y="547"/>
                  </a:cubicBezTo>
                  <a:cubicBezTo>
                    <a:pt x="3061" y="541"/>
                    <a:pt x="3054" y="532"/>
                    <a:pt x="3049" y="523"/>
                  </a:cubicBezTo>
                  <a:cubicBezTo>
                    <a:pt x="3044" y="513"/>
                    <a:pt x="3042" y="503"/>
                    <a:pt x="3042" y="491"/>
                  </a:cubicBezTo>
                  <a:cubicBezTo>
                    <a:pt x="3042" y="484"/>
                    <a:pt x="3043" y="477"/>
                    <a:pt x="3044" y="471"/>
                  </a:cubicBezTo>
                  <a:cubicBezTo>
                    <a:pt x="3046" y="464"/>
                    <a:pt x="3049" y="458"/>
                    <a:pt x="3052" y="451"/>
                  </a:cubicBezTo>
                  <a:cubicBezTo>
                    <a:pt x="3056" y="445"/>
                    <a:pt x="3060" y="440"/>
                    <a:pt x="3065" y="434"/>
                  </a:cubicBezTo>
                  <a:cubicBezTo>
                    <a:pt x="3071" y="429"/>
                    <a:pt x="3077" y="423"/>
                    <a:pt x="3084" y="418"/>
                  </a:cubicBezTo>
                  <a:cubicBezTo>
                    <a:pt x="3073" y="412"/>
                    <a:pt x="3065" y="406"/>
                    <a:pt x="3060" y="397"/>
                  </a:cubicBezTo>
                  <a:cubicBezTo>
                    <a:pt x="3055" y="389"/>
                    <a:pt x="3053" y="380"/>
                    <a:pt x="3053" y="371"/>
                  </a:cubicBezTo>
                  <a:cubicBezTo>
                    <a:pt x="3053" y="358"/>
                    <a:pt x="3055" y="346"/>
                    <a:pt x="3061" y="335"/>
                  </a:cubicBezTo>
                  <a:cubicBezTo>
                    <a:pt x="3066" y="325"/>
                    <a:pt x="3073" y="316"/>
                    <a:pt x="3081" y="308"/>
                  </a:cubicBezTo>
                  <a:cubicBezTo>
                    <a:pt x="3074" y="300"/>
                    <a:pt x="3069" y="290"/>
                    <a:pt x="3065" y="280"/>
                  </a:cubicBezTo>
                  <a:cubicBezTo>
                    <a:pt x="3061" y="270"/>
                    <a:pt x="3059" y="258"/>
                    <a:pt x="3059" y="244"/>
                  </a:cubicBezTo>
                  <a:cubicBezTo>
                    <a:pt x="3059" y="227"/>
                    <a:pt x="3062" y="212"/>
                    <a:pt x="3068" y="199"/>
                  </a:cubicBezTo>
                  <a:cubicBezTo>
                    <a:pt x="3073" y="186"/>
                    <a:pt x="3081" y="175"/>
                    <a:pt x="3091" y="166"/>
                  </a:cubicBezTo>
                  <a:cubicBezTo>
                    <a:pt x="3101" y="157"/>
                    <a:pt x="3113" y="150"/>
                    <a:pt x="3127" y="145"/>
                  </a:cubicBezTo>
                  <a:cubicBezTo>
                    <a:pt x="3141" y="140"/>
                    <a:pt x="3156" y="138"/>
                    <a:pt x="3172" y="138"/>
                  </a:cubicBezTo>
                  <a:close/>
                  <a:moveTo>
                    <a:pt x="4037" y="137"/>
                  </a:moveTo>
                  <a:cubicBezTo>
                    <a:pt x="4056" y="137"/>
                    <a:pt x="4073" y="140"/>
                    <a:pt x="4086" y="147"/>
                  </a:cubicBezTo>
                  <a:cubicBezTo>
                    <a:pt x="4099" y="153"/>
                    <a:pt x="4110" y="162"/>
                    <a:pt x="4118" y="173"/>
                  </a:cubicBezTo>
                  <a:cubicBezTo>
                    <a:pt x="4127" y="184"/>
                    <a:pt x="4132" y="197"/>
                    <a:pt x="4136" y="212"/>
                  </a:cubicBezTo>
                  <a:cubicBezTo>
                    <a:pt x="4140" y="227"/>
                    <a:pt x="4141" y="245"/>
                    <a:pt x="4141" y="265"/>
                  </a:cubicBezTo>
                  <a:lnTo>
                    <a:pt x="4141" y="443"/>
                  </a:lnTo>
                  <a:cubicBezTo>
                    <a:pt x="4141" y="445"/>
                    <a:pt x="4141" y="447"/>
                    <a:pt x="4140" y="448"/>
                  </a:cubicBezTo>
                  <a:cubicBezTo>
                    <a:pt x="4139" y="449"/>
                    <a:pt x="4138" y="450"/>
                    <a:pt x="4136" y="451"/>
                  </a:cubicBezTo>
                  <a:cubicBezTo>
                    <a:pt x="4134" y="452"/>
                    <a:pt x="4131" y="452"/>
                    <a:pt x="4128" y="453"/>
                  </a:cubicBezTo>
                  <a:cubicBezTo>
                    <a:pt x="4124" y="453"/>
                    <a:pt x="4120" y="453"/>
                    <a:pt x="4115" y="453"/>
                  </a:cubicBezTo>
                  <a:cubicBezTo>
                    <a:pt x="4109" y="453"/>
                    <a:pt x="4105" y="453"/>
                    <a:pt x="4101" y="453"/>
                  </a:cubicBezTo>
                  <a:cubicBezTo>
                    <a:pt x="4098" y="452"/>
                    <a:pt x="4095" y="452"/>
                    <a:pt x="4093" y="451"/>
                  </a:cubicBezTo>
                  <a:cubicBezTo>
                    <a:pt x="4091" y="450"/>
                    <a:pt x="4090" y="449"/>
                    <a:pt x="4089" y="448"/>
                  </a:cubicBezTo>
                  <a:cubicBezTo>
                    <a:pt x="4088" y="447"/>
                    <a:pt x="4088" y="445"/>
                    <a:pt x="4088" y="443"/>
                  </a:cubicBezTo>
                  <a:lnTo>
                    <a:pt x="4088" y="273"/>
                  </a:lnTo>
                  <a:cubicBezTo>
                    <a:pt x="4088" y="256"/>
                    <a:pt x="4087" y="242"/>
                    <a:pt x="4084" y="232"/>
                  </a:cubicBezTo>
                  <a:cubicBezTo>
                    <a:pt x="4081" y="222"/>
                    <a:pt x="4078" y="213"/>
                    <a:pt x="4073" y="206"/>
                  </a:cubicBezTo>
                  <a:cubicBezTo>
                    <a:pt x="4068" y="199"/>
                    <a:pt x="4061" y="193"/>
                    <a:pt x="4053" y="189"/>
                  </a:cubicBezTo>
                  <a:cubicBezTo>
                    <a:pt x="4045" y="185"/>
                    <a:pt x="4036" y="183"/>
                    <a:pt x="4026" y="183"/>
                  </a:cubicBezTo>
                  <a:cubicBezTo>
                    <a:pt x="4013" y="183"/>
                    <a:pt x="3999" y="188"/>
                    <a:pt x="3986" y="198"/>
                  </a:cubicBezTo>
                  <a:cubicBezTo>
                    <a:pt x="3972" y="207"/>
                    <a:pt x="3958" y="221"/>
                    <a:pt x="3944" y="239"/>
                  </a:cubicBezTo>
                  <a:lnTo>
                    <a:pt x="3944" y="443"/>
                  </a:lnTo>
                  <a:cubicBezTo>
                    <a:pt x="3944" y="445"/>
                    <a:pt x="3943" y="447"/>
                    <a:pt x="3942" y="448"/>
                  </a:cubicBezTo>
                  <a:cubicBezTo>
                    <a:pt x="3941" y="449"/>
                    <a:pt x="3940" y="450"/>
                    <a:pt x="3938" y="451"/>
                  </a:cubicBezTo>
                  <a:cubicBezTo>
                    <a:pt x="3936" y="452"/>
                    <a:pt x="3933" y="452"/>
                    <a:pt x="3930" y="453"/>
                  </a:cubicBezTo>
                  <a:cubicBezTo>
                    <a:pt x="3926" y="453"/>
                    <a:pt x="3922" y="453"/>
                    <a:pt x="3917" y="453"/>
                  </a:cubicBezTo>
                  <a:cubicBezTo>
                    <a:pt x="3911" y="453"/>
                    <a:pt x="3907" y="453"/>
                    <a:pt x="3904" y="453"/>
                  </a:cubicBezTo>
                  <a:cubicBezTo>
                    <a:pt x="3900" y="452"/>
                    <a:pt x="3897" y="452"/>
                    <a:pt x="3895" y="451"/>
                  </a:cubicBezTo>
                  <a:cubicBezTo>
                    <a:pt x="3893" y="450"/>
                    <a:pt x="3892" y="449"/>
                    <a:pt x="3891" y="448"/>
                  </a:cubicBezTo>
                  <a:cubicBezTo>
                    <a:pt x="3890" y="447"/>
                    <a:pt x="3890" y="445"/>
                    <a:pt x="3890" y="443"/>
                  </a:cubicBezTo>
                  <a:lnTo>
                    <a:pt x="3890" y="152"/>
                  </a:lnTo>
                  <a:cubicBezTo>
                    <a:pt x="3890" y="150"/>
                    <a:pt x="3890" y="148"/>
                    <a:pt x="3891" y="147"/>
                  </a:cubicBezTo>
                  <a:cubicBezTo>
                    <a:pt x="3892" y="146"/>
                    <a:pt x="3893" y="145"/>
                    <a:pt x="3895" y="144"/>
                  </a:cubicBezTo>
                  <a:cubicBezTo>
                    <a:pt x="3897" y="143"/>
                    <a:pt x="3899" y="142"/>
                    <a:pt x="3902" y="142"/>
                  </a:cubicBezTo>
                  <a:cubicBezTo>
                    <a:pt x="3905" y="142"/>
                    <a:pt x="3909" y="142"/>
                    <a:pt x="3914" y="142"/>
                  </a:cubicBezTo>
                  <a:cubicBezTo>
                    <a:pt x="3919" y="142"/>
                    <a:pt x="3923" y="142"/>
                    <a:pt x="3926" y="142"/>
                  </a:cubicBezTo>
                  <a:cubicBezTo>
                    <a:pt x="3929" y="142"/>
                    <a:pt x="3932" y="143"/>
                    <a:pt x="3934" y="144"/>
                  </a:cubicBezTo>
                  <a:cubicBezTo>
                    <a:pt x="3935" y="145"/>
                    <a:pt x="3936" y="146"/>
                    <a:pt x="3937" y="147"/>
                  </a:cubicBezTo>
                  <a:cubicBezTo>
                    <a:pt x="3938" y="148"/>
                    <a:pt x="3938" y="150"/>
                    <a:pt x="3938" y="152"/>
                  </a:cubicBezTo>
                  <a:lnTo>
                    <a:pt x="3938" y="190"/>
                  </a:lnTo>
                  <a:cubicBezTo>
                    <a:pt x="3955" y="172"/>
                    <a:pt x="3971" y="158"/>
                    <a:pt x="3988" y="150"/>
                  </a:cubicBezTo>
                  <a:cubicBezTo>
                    <a:pt x="4004" y="141"/>
                    <a:pt x="4020" y="137"/>
                    <a:pt x="4037" y="137"/>
                  </a:cubicBezTo>
                  <a:close/>
                  <a:moveTo>
                    <a:pt x="3666" y="137"/>
                  </a:moveTo>
                  <a:cubicBezTo>
                    <a:pt x="3690" y="137"/>
                    <a:pt x="3711" y="141"/>
                    <a:pt x="3729" y="148"/>
                  </a:cubicBezTo>
                  <a:cubicBezTo>
                    <a:pt x="3747" y="155"/>
                    <a:pt x="3762" y="165"/>
                    <a:pt x="3774" y="179"/>
                  </a:cubicBezTo>
                  <a:cubicBezTo>
                    <a:pt x="3786" y="192"/>
                    <a:pt x="3795" y="209"/>
                    <a:pt x="3801" y="228"/>
                  </a:cubicBezTo>
                  <a:cubicBezTo>
                    <a:pt x="3806" y="248"/>
                    <a:pt x="3809" y="270"/>
                    <a:pt x="3809" y="294"/>
                  </a:cubicBezTo>
                  <a:cubicBezTo>
                    <a:pt x="3809" y="318"/>
                    <a:pt x="3806" y="340"/>
                    <a:pt x="3800" y="360"/>
                  </a:cubicBezTo>
                  <a:cubicBezTo>
                    <a:pt x="3794" y="380"/>
                    <a:pt x="3784" y="397"/>
                    <a:pt x="3772" y="412"/>
                  </a:cubicBezTo>
                  <a:cubicBezTo>
                    <a:pt x="3760" y="426"/>
                    <a:pt x="3744" y="437"/>
                    <a:pt x="3725" y="445"/>
                  </a:cubicBezTo>
                  <a:cubicBezTo>
                    <a:pt x="3707" y="454"/>
                    <a:pt x="3685" y="458"/>
                    <a:pt x="3660" y="458"/>
                  </a:cubicBezTo>
                  <a:cubicBezTo>
                    <a:pt x="3636" y="458"/>
                    <a:pt x="3615" y="454"/>
                    <a:pt x="3598" y="447"/>
                  </a:cubicBezTo>
                  <a:cubicBezTo>
                    <a:pt x="3580" y="440"/>
                    <a:pt x="3565" y="429"/>
                    <a:pt x="3553" y="416"/>
                  </a:cubicBezTo>
                  <a:cubicBezTo>
                    <a:pt x="3541" y="402"/>
                    <a:pt x="3532" y="386"/>
                    <a:pt x="3526" y="366"/>
                  </a:cubicBezTo>
                  <a:cubicBezTo>
                    <a:pt x="3521" y="347"/>
                    <a:pt x="3518" y="325"/>
                    <a:pt x="3518" y="300"/>
                  </a:cubicBezTo>
                  <a:cubicBezTo>
                    <a:pt x="3518" y="276"/>
                    <a:pt x="3521" y="254"/>
                    <a:pt x="3527" y="234"/>
                  </a:cubicBezTo>
                  <a:cubicBezTo>
                    <a:pt x="3533" y="214"/>
                    <a:pt x="3542" y="197"/>
                    <a:pt x="3555" y="183"/>
                  </a:cubicBezTo>
                  <a:cubicBezTo>
                    <a:pt x="3567" y="168"/>
                    <a:pt x="3583" y="157"/>
                    <a:pt x="3601" y="149"/>
                  </a:cubicBezTo>
                  <a:cubicBezTo>
                    <a:pt x="3620" y="141"/>
                    <a:pt x="3642" y="137"/>
                    <a:pt x="3666" y="137"/>
                  </a:cubicBezTo>
                  <a:close/>
                  <a:moveTo>
                    <a:pt x="2867" y="137"/>
                  </a:moveTo>
                  <a:cubicBezTo>
                    <a:pt x="2890" y="137"/>
                    <a:pt x="2909" y="141"/>
                    <a:pt x="2925" y="148"/>
                  </a:cubicBezTo>
                  <a:cubicBezTo>
                    <a:pt x="2941" y="155"/>
                    <a:pt x="2955" y="165"/>
                    <a:pt x="2965" y="178"/>
                  </a:cubicBezTo>
                  <a:cubicBezTo>
                    <a:pt x="2975" y="190"/>
                    <a:pt x="2983" y="205"/>
                    <a:pt x="2988" y="221"/>
                  </a:cubicBezTo>
                  <a:cubicBezTo>
                    <a:pt x="2993" y="238"/>
                    <a:pt x="2995" y="256"/>
                    <a:pt x="2995" y="275"/>
                  </a:cubicBezTo>
                  <a:lnTo>
                    <a:pt x="2995" y="285"/>
                  </a:lnTo>
                  <a:cubicBezTo>
                    <a:pt x="2995" y="293"/>
                    <a:pt x="2993" y="299"/>
                    <a:pt x="2989" y="303"/>
                  </a:cubicBezTo>
                  <a:cubicBezTo>
                    <a:pt x="2984" y="306"/>
                    <a:pt x="2980" y="308"/>
                    <a:pt x="2974" y="308"/>
                  </a:cubicBezTo>
                  <a:lnTo>
                    <a:pt x="2782" y="308"/>
                  </a:lnTo>
                  <a:cubicBezTo>
                    <a:pt x="2782" y="324"/>
                    <a:pt x="2784" y="339"/>
                    <a:pt x="2787" y="352"/>
                  </a:cubicBezTo>
                  <a:cubicBezTo>
                    <a:pt x="2790" y="365"/>
                    <a:pt x="2796" y="376"/>
                    <a:pt x="2803" y="385"/>
                  </a:cubicBezTo>
                  <a:cubicBezTo>
                    <a:pt x="2811" y="395"/>
                    <a:pt x="2821" y="402"/>
                    <a:pt x="2833" y="407"/>
                  </a:cubicBezTo>
                  <a:cubicBezTo>
                    <a:pt x="2845" y="412"/>
                    <a:pt x="2860" y="414"/>
                    <a:pt x="2878" y="414"/>
                  </a:cubicBezTo>
                  <a:cubicBezTo>
                    <a:pt x="2891" y="414"/>
                    <a:pt x="2904" y="413"/>
                    <a:pt x="2915" y="411"/>
                  </a:cubicBezTo>
                  <a:cubicBezTo>
                    <a:pt x="2926" y="409"/>
                    <a:pt x="2935" y="406"/>
                    <a:pt x="2943" y="403"/>
                  </a:cubicBezTo>
                  <a:cubicBezTo>
                    <a:pt x="2951" y="400"/>
                    <a:pt x="2957" y="398"/>
                    <a:pt x="2962" y="396"/>
                  </a:cubicBezTo>
                  <a:cubicBezTo>
                    <a:pt x="2967" y="393"/>
                    <a:pt x="2971" y="392"/>
                    <a:pt x="2974" y="392"/>
                  </a:cubicBezTo>
                  <a:cubicBezTo>
                    <a:pt x="2975" y="392"/>
                    <a:pt x="2977" y="393"/>
                    <a:pt x="2978" y="393"/>
                  </a:cubicBezTo>
                  <a:cubicBezTo>
                    <a:pt x="2979" y="394"/>
                    <a:pt x="2980" y="395"/>
                    <a:pt x="2981" y="397"/>
                  </a:cubicBezTo>
                  <a:cubicBezTo>
                    <a:pt x="2981" y="398"/>
                    <a:pt x="2982" y="400"/>
                    <a:pt x="2982" y="403"/>
                  </a:cubicBezTo>
                  <a:cubicBezTo>
                    <a:pt x="2983" y="406"/>
                    <a:pt x="2983" y="409"/>
                    <a:pt x="2983" y="413"/>
                  </a:cubicBezTo>
                  <a:cubicBezTo>
                    <a:pt x="2983" y="416"/>
                    <a:pt x="2983" y="418"/>
                    <a:pt x="2982" y="420"/>
                  </a:cubicBezTo>
                  <a:cubicBezTo>
                    <a:pt x="2982" y="422"/>
                    <a:pt x="2982" y="424"/>
                    <a:pt x="2982" y="426"/>
                  </a:cubicBezTo>
                  <a:cubicBezTo>
                    <a:pt x="2981" y="427"/>
                    <a:pt x="2981" y="429"/>
                    <a:pt x="2980" y="430"/>
                  </a:cubicBezTo>
                  <a:cubicBezTo>
                    <a:pt x="2979" y="431"/>
                    <a:pt x="2978" y="433"/>
                    <a:pt x="2977" y="434"/>
                  </a:cubicBezTo>
                  <a:cubicBezTo>
                    <a:pt x="2976" y="435"/>
                    <a:pt x="2972" y="437"/>
                    <a:pt x="2967" y="440"/>
                  </a:cubicBezTo>
                  <a:cubicBezTo>
                    <a:pt x="2961" y="442"/>
                    <a:pt x="2953" y="445"/>
                    <a:pt x="2944" y="448"/>
                  </a:cubicBezTo>
                  <a:cubicBezTo>
                    <a:pt x="2935" y="450"/>
                    <a:pt x="2924" y="452"/>
                    <a:pt x="2912" y="455"/>
                  </a:cubicBezTo>
                  <a:cubicBezTo>
                    <a:pt x="2899" y="457"/>
                    <a:pt x="2886" y="458"/>
                    <a:pt x="2873" y="458"/>
                  </a:cubicBezTo>
                  <a:cubicBezTo>
                    <a:pt x="2849" y="458"/>
                    <a:pt x="2828" y="454"/>
                    <a:pt x="2809" y="448"/>
                  </a:cubicBezTo>
                  <a:cubicBezTo>
                    <a:pt x="2791" y="441"/>
                    <a:pt x="2776" y="431"/>
                    <a:pt x="2764" y="418"/>
                  </a:cubicBezTo>
                  <a:cubicBezTo>
                    <a:pt x="2752" y="405"/>
                    <a:pt x="2742" y="388"/>
                    <a:pt x="2736" y="368"/>
                  </a:cubicBezTo>
                  <a:cubicBezTo>
                    <a:pt x="2730" y="348"/>
                    <a:pt x="2727" y="325"/>
                    <a:pt x="2727" y="299"/>
                  </a:cubicBezTo>
                  <a:cubicBezTo>
                    <a:pt x="2727" y="274"/>
                    <a:pt x="2730" y="251"/>
                    <a:pt x="2736" y="231"/>
                  </a:cubicBezTo>
                  <a:cubicBezTo>
                    <a:pt x="2743" y="211"/>
                    <a:pt x="2752" y="194"/>
                    <a:pt x="2764" y="180"/>
                  </a:cubicBezTo>
                  <a:cubicBezTo>
                    <a:pt x="2777" y="166"/>
                    <a:pt x="2791" y="156"/>
                    <a:pt x="2809" y="148"/>
                  </a:cubicBezTo>
                  <a:cubicBezTo>
                    <a:pt x="2826" y="141"/>
                    <a:pt x="2845" y="137"/>
                    <a:pt x="2867" y="137"/>
                  </a:cubicBezTo>
                  <a:close/>
                  <a:moveTo>
                    <a:pt x="2642" y="137"/>
                  </a:moveTo>
                  <a:cubicBezTo>
                    <a:pt x="2645" y="137"/>
                    <a:pt x="2648" y="137"/>
                    <a:pt x="2652" y="137"/>
                  </a:cubicBezTo>
                  <a:cubicBezTo>
                    <a:pt x="2655" y="138"/>
                    <a:pt x="2659" y="138"/>
                    <a:pt x="2663" y="139"/>
                  </a:cubicBezTo>
                  <a:cubicBezTo>
                    <a:pt x="2667" y="140"/>
                    <a:pt x="2670" y="141"/>
                    <a:pt x="2673" y="142"/>
                  </a:cubicBezTo>
                  <a:cubicBezTo>
                    <a:pt x="2677" y="143"/>
                    <a:pt x="2679" y="144"/>
                    <a:pt x="2680" y="145"/>
                  </a:cubicBezTo>
                  <a:cubicBezTo>
                    <a:pt x="2681" y="146"/>
                    <a:pt x="2682" y="148"/>
                    <a:pt x="2683" y="148"/>
                  </a:cubicBezTo>
                  <a:cubicBezTo>
                    <a:pt x="2683" y="149"/>
                    <a:pt x="2683" y="151"/>
                    <a:pt x="2684" y="152"/>
                  </a:cubicBezTo>
                  <a:cubicBezTo>
                    <a:pt x="2684" y="154"/>
                    <a:pt x="2684" y="156"/>
                    <a:pt x="2684" y="159"/>
                  </a:cubicBezTo>
                  <a:cubicBezTo>
                    <a:pt x="2685" y="162"/>
                    <a:pt x="2685" y="166"/>
                    <a:pt x="2685" y="171"/>
                  </a:cubicBezTo>
                  <a:cubicBezTo>
                    <a:pt x="2685" y="175"/>
                    <a:pt x="2685" y="179"/>
                    <a:pt x="2684" y="183"/>
                  </a:cubicBezTo>
                  <a:cubicBezTo>
                    <a:pt x="2684" y="186"/>
                    <a:pt x="2684" y="188"/>
                    <a:pt x="2683" y="190"/>
                  </a:cubicBezTo>
                  <a:cubicBezTo>
                    <a:pt x="2682" y="192"/>
                    <a:pt x="2682" y="194"/>
                    <a:pt x="2681" y="195"/>
                  </a:cubicBezTo>
                  <a:cubicBezTo>
                    <a:pt x="2680" y="195"/>
                    <a:pt x="2678" y="196"/>
                    <a:pt x="2677" y="196"/>
                  </a:cubicBezTo>
                  <a:cubicBezTo>
                    <a:pt x="2675" y="196"/>
                    <a:pt x="2673" y="195"/>
                    <a:pt x="2670" y="195"/>
                  </a:cubicBezTo>
                  <a:cubicBezTo>
                    <a:pt x="2668" y="194"/>
                    <a:pt x="2665" y="193"/>
                    <a:pt x="2662" y="192"/>
                  </a:cubicBezTo>
                  <a:cubicBezTo>
                    <a:pt x="2659" y="191"/>
                    <a:pt x="2655" y="190"/>
                    <a:pt x="2651" y="189"/>
                  </a:cubicBezTo>
                  <a:cubicBezTo>
                    <a:pt x="2647" y="188"/>
                    <a:pt x="2643" y="188"/>
                    <a:pt x="2639" y="188"/>
                  </a:cubicBezTo>
                  <a:cubicBezTo>
                    <a:pt x="2633" y="188"/>
                    <a:pt x="2628" y="189"/>
                    <a:pt x="2623" y="191"/>
                  </a:cubicBezTo>
                  <a:cubicBezTo>
                    <a:pt x="2618" y="193"/>
                    <a:pt x="2612" y="197"/>
                    <a:pt x="2606" y="201"/>
                  </a:cubicBezTo>
                  <a:cubicBezTo>
                    <a:pt x="2601" y="206"/>
                    <a:pt x="2595" y="213"/>
                    <a:pt x="2588" y="221"/>
                  </a:cubicBezTo>
                  <a:cubicBezTo>
                    <a:pt x="2582" y="229"/>
                    <a:pt x="2575" y="240"/>
                    <a:pt x="2568" y="251"/>
                  </a:cubicBezTo>
                  <a:lnTo>
                    <a:pt x="2568" y="443"/>
                  </a:lnTo>
                  <a:cubicBezTo>
                    <a:pt x="2568" y="445"/>
                    <a:pt x="2567" y="447"/>
                    <a:pt x="2566" y="448"/>
                  </a:cubicBezTo>
                  <a:cubicBezTo>
                    <a:pt x="2565" y="449"/>
                    <a:pt x="2564" y="450"/>
                    <a:pt x="2562" y="451"/>
                  </a:cubicBezTo>
                  <a:cubicBezTo>
                    <a:pt x="2560" y="452"/>
                    <a:pt x="2557" y="452"/>
                    <a:pt x="2554" y="453"/>
                  </a:cubicBezTo>
                  <a:cubicBezTo>
                    <a:pt x="2550" y="453"/>
                    <a:pt x="2546" y="453"/>
                    <a:pt x="2541" y="453"/>
                  </a:cubicBezTo>
                  <a:cubicBezTo>
                    <a:pt x="2535" y="453"/>
                    <a:pt x="2531" y="453"/>
                    <a:pt x="2528" y="453"/>
                  </a:cubicBezTo>
                  <a:cubicBezTo>
                    <a:pt x="2524" y="452"/>
                    <a:pt x="2521" y="452"/>
                    <a:pt x="2519" y="451"/>
                  </a:cubicBezTo>
                  <a:cubicBezTo>
                    <a:pt x="2517" y="450"/>
                    <a:pt x="2516" y="449"/>
                    <a:pt x="2515" y="448"/>
                  </a:cubicBezTo>
                  <a:cubicBezTo>
                    <a:pt x="2514" y="447"/>
                    <a:pt x="2514" y="445"/>
                    <a:pt x="2514" y="443"/>
                  </a:cubicBezTo>
                  <a:lnTo>
                    <a:pt x="2514" y="152"/>
                  </a:lnTo>
                  <a:cubicBezTo>
                    <a:pt x="2514" y="150"/>
                    <a:pt x="2514" y="148"/>
                    <a:pt x="2515" y="147"/>
                  </a:cubicBezTo>
                  <a:cubicBezTo>
                    <a:pt x="2516" y="146"/>
                    <a:pt x="2517" y="145"/>
                    <a:pt x="2519" y="144"/>
                  </a:cubicBezTo>
                  <a:cubicBezTo>
                    <a:pt x="2521" y="143"/>
                    <a:pt x="2523" y="142"/>
                    <a:pt x="2526" y="142"/>
                  </a:cubicBezTo>
                  <a:cubicBezTo>
                    <a:pt x="2529" y="142"/>
                    <a:pt x="2533" y="142"/>
                    <a:pt x="2538" y="142"/>
                  </a:cubicBezTo>
                  <a:cubicBezTo>
                    <a:pt x="2543" y="142"/>
                    <a:pt x="2547" y="142"/>
                    <a:pt x="2550" y="142"/>
                  </a:cubicBezTo>
                  <a:cubicBezTo>
                    <a:pt x="2553" y="142"/>
                    <a:pt x="2556" y="143"/>
                    <a:pt x="2558" y="144"/>
                  </a:cubicBezTo>
                  <a:cubicBezTo>
                    <a:pt x="2559" y="145"/>
                    <a:pt x="2560" y="146"/>
                    <a:pt x="2561" y="147"/>
                  </a:cubicBezTo>
                  <a:cubicBezTo>
                    <a:pt x="2562" y="148"/>
                    <a:pt x="2562" y="150"/>
                    <a:pt x="2562" y="152"/>
                  </a:cubicBezTo>
                  <a:lnTo>
                    <a:pt x="2562" y="194"/>
                  </a:lnTo>
                  <a:cubicBezTo>
                    <a:pt x="2570" y="182"/>
                    <a:pt x="2578" y="173"/>
                    <a:pt x="2585" y="166"/>
                  </a:cubicBezTo>
                  <a:cubicBezTo>
                    <a:pt x="2592" y="158"/>
                    <a:pt x="2599" y="152"/>
                    <a:pt x="2605" y="148"/>
                  </a:cubicBezTo>
                  <a:cubicBezTo>
                    <a:pt x="2611" y="144"/>
                    <a:pt x="2617" y="141"/>
                    <a:pt x="2623" y="139"/>
                  </a:cubicBezTo>
                  <a:cubicBezTo>
                    <a:pt x="2630" y="138"/>
                    <a:pt x="2636" y="137"/>
                    <a:pt x="2642" y="137"/>
                  </a:cubicBezTo>
                  <a:close/>
                  <a:moveTo>
                    <a:pt x="2147" y="137"/>
                  </a:moveTo>
                  <a:cubicBezTo>
                    <a:pt x="2168" y="137"/>
                    <a:pt x="2186" y="139"/>
                    <a:pt x="2200" y="144"/>
                  </a:cubicBezTo>
                  <a:cubicBezTo>
                    <a:pt x="2215" y="149"/>
                    <a:pt x="2227" y="156"/>
                    <a:pt x="2236" y="165"/>
                  </a:cubicBezTo>
                  <a:cubicBezTo>
                    <a:pt x="2245" y="174"/>
                    <a:pt x="2252" y="186"/>
                    <a:pt x="2256" y="199"/>
                  </a:cubicBezTo>
                  <a:cubicBezTo>
                    <a:pt x="2260" y="213"/>
                    <a:pt x="2262" y="229"/>
                    <a:pt x="2262" y="247"/>
                  </a:cubicBezTo>
                  <a:lnTo>
                    <a:pt x="2262" y="444"/>
                  </a:lnTo>
                  <a:cubicBezTo>
                    <a:pt x="2262" y="446"/>
                    <a:pt x="2261" y="448"/>
                    <a:pt x="2259" y="450"/>
                  </a:cubicBezTo>
                  <a:cubicBezTo>
                    <a:pt x="2258" y="451"/>
                    <a:pt x="2255" y="452"/>
                    <a:pt x="2252" y="452"/>
                  </a:cubicBezTo>
                  <a:cubicBezTo>
                    <a:pt x="2249" y="453"/>
                    <a:pt x="2245" y="453"/>
                    <a:pt x="2239" y="453"/>
                  </a:cubicBezTo>
                  <a:cubicBezTo>
                    <a:pt x="2233" y="453"/>
                    <a:pt x="2229" y="453"/>
                    <a:pt x="2225" y="452"/>
                  </a:cubicBezTo>
                  <a:cubicBezTo>
                    <a:pt x="2222" y="452"/>
                    <a:pt x="2220" y="451"/>
                    <a:pt x="2218" y="450"/>
                  </a:cubicBezTo>
                  <a:cubicBezTo>
                    <a:pt x="2217" y="448"/>
                    <a:pt x="2216" y="446"/>
                    <a:pt x="2216" y="444"/>
                  </a:cubicBezTo>
                  <a:lnTo>
                    <a:pt x="2216" y="415"/>
                  </a:lnTo>
                  <a:cubicBezTo>
                    <a:pt x="2203" y="428"/>
                    <a:pt x="2189" y="439"/>
                    <a:pt x="2173" y="446"/>
                  </a:cubicBezTo>
                  <a:cubicBezTo>
                    <a:pt x="2158" y="454"/>
                    <a:pt x="2141" y="458"/>
                    <a:pt x="2123" y="458"/>
                  </a:cubicBezTo>
                  <a:cubicBezTo>
                    <a:pt x="2108" y="458"/>
                    <a:pt x="2094" y="456"/>
                    <a:pt x="2082" y="452"/>
                  </a:cubicBezTo>
                  <a:cubicBezTo>
                    <a:pt x="2069" y="448"/>
                    <a:pt x="2059" y="442"/>
                    <a:pt x="2050" y="434"/>
                  </a:cubicBezTo>
                  <a:cubicBezTo>
                    <a:pt x="2041" y="427"/>
                    <a:pt x="2034" y="417"/>
                    <a:pt x="2030" y="406"/>
                  </a:cubicBezTo>
                  <a:cubicBezTo>
                    <a:pt x="2025" y="395"/>
                    <a:pt x="2022" y="383"/>
                    <a:pt x="2022" y="369"/>
                  </a:cubicBezTo>
                  <a:cubicBezTo>
                    <a:pt x="2022" y="352"/>
                    <a:pt x="2026" y="338"/>
                    <a:pt x="2032" y="326"/>
                  </a:cubicBezTo>
                  <a:cubicBezTo>
                    <a:pt x="2039" y="314"/>
                    <a:pt x="2049" y="304"/>
                    <a:pt x="2061" y="296"/>
                  </a:cubicBezTo>
                  <a:cubicBezTo>
                    <a:pt x="2074" y="288"/>
                    <a:pt x="2089" y="282"/>
                    <a:pt x="2107" y="278"/>
                  </a:cubicBezTo>
                  <a:cubicBezTo>
                    <a:pt x="2125" y="274"/>
                    <a:pt x="2146" y="272"/>
                    <a:pt x="2169" y="272"/>
                  </a:cubicBezTo>
                  <a:lnTo>
                    <a:pt x="2209" y="272"/>
                  </a:lnTo>
                  <a:lnTo>
                    <a:pt x="2209" y="249"/>
                  </a:lnTo>
                  <a:cubicBezTo>
                    <a:pt x="2209" y="238"/>
                    <a:pt x="2208" y="228"/>
                    <a:pt x="2205" y="219"/>
                  </a:cubicBezTo>
                  <a:cubicBezTo>
                    <a:pt x="2203" y="211"/>
                    <a:pt x="2199" y="203"/>
                    <a:pt x="2194" y="198"/>
                  </a:cubicBezTo>
                  <a:cubicBezTo>
                    <a:pt x="2188" y="192"/>
                    <a:pt x="2181" y="188"/>
                    <a:pt x="2173" y="185"/>
                  </a:cubicBezTo>
                  <a:cubicBezTo>
                    <a:pt x="2165" y="182"/>
                    <a:pt x="2154" y="180"/>
                    <a:pt x="2142" y="180"/>
                  </a:cubicBezTo>
                  <a:cubicBezTo>
                    <a:pt x="2129" y="180"/>
                    <a:pt x="2117" y="182"/>
                    <a:pt x="2106" y="185"/>
                  </a:cubicBezTo>
                  <a:cubicBezTo>
                    <a:pt x="2096" y="188"/>
                    <a:pt x="2087" y="192"/>
                    <a:pt x="2079" y="195"/>
                  </a:cubicBezTo>
                  <a:cubicBezTo>
                    <a:pt x="2071" y="199"/>
                    <a:pt x="2064" y="203"/>
                    <a:pt x="2059" y="206"/>
                  </a:cubicBezTo>
                  <a:cubicBezTo>
                    <a:pt x="2054" y="209"/>
                    <a:pt x="2050" y="211"/>
                    <a:pt x="2047" y="211"/>
                  </a:cubicBezTo>
                  <a:cubicBezTo>
                    <a:pt x="2046" y="211"/>
                    <a:pt x="2044" y="210"/>
                    <a:pt x="2043" y="209"/>
                  </a:cubicBezTo>
                  <a:cubicBezTo>
                    <a:pt x="2041" y="208"/>
                    <a:pt x="2040" y="207"/>
                    <a:pt x="2039" y="205"/>
                  </a:cubicBezTo>
                  <a:cubicBezTo>
                    <a:pt x="2038" y="204"/>
                    <a:pt x="2038" y="201"/>
                    <a:pt x="2037" y="199"/>
                  </a:cubicBezTo>
                  <a:cubicBezTo>
                    <a:pt x="2037" y="196"/>
                    <a:pt x="2037" y="193"/>
                    <a:pt x="2037" y="190"/>
                  </a:cubicBezTo>
                  <a:cubicBezTo>
                    <a:pt x="2037" y="184"/>
                    <a:pt x="2037" y="180"/>
                    <a:pt x="2038" y="177"/>
                  </a:cubicBezTo>
                  <a:cubicBezTo>
                    <a:pt x="2038" y="174"/>
                    <a:pt x="2040" y="171"/>
                    <a:pt x="2043" y="168"/>
                  </a:cubicBezTo>
                  <a:cubicBezTo>
                    <a:pt x="2046" y="165"/>
                    <a:pt x="2051" y="162"/>
                    <a:pt x="2058" y="158"/>
                  </a:cubicBezTo>
                  <a:cubicBezTo>
                    <a:pt x="2065" y="154"/>
                    <a:pt x="2074" y="151"/>
                    <a:pt x="2083" y="148"/>
                  </a:cubicBezTo>
                  <a:cubicBezTo>
                    <a:pt x="2092" y="145"/>
                    <a:pt x="2102" y="142"/>
                    <a:pt x="2113" y="140"/>
                  </a:cubicBezTo>
                  <a:cubicBezTo>
                    <a:pt x="2124" y="138"/>
                    <a:pt x="2136" y="137"/>
                    <a:pt x="2147" y="137"/>
                  </a:cubicBezTo>
                  <a:close/>
                  <a:moveTo>
                    <a:pt x="1938" y="137"/>
                  </a:moveTo>
                  <a:cubicBezTo>
                    <a:pt x="1941" y="137"/>
                    <a:pt x="1944" y="137"/>
                    <a:pt x="1948" y="137"/>
                  </a:cubicBezTo>
                  <a:cubicBezTo>
                    <a:pt x="1951" y="138"/>
                    <a:pt x="1955" y="138"/>
                    <a:pt x="1959" y="139"/>
                  </a:cubicBezTo>
                  <a:cubicBezTo>
                    <a:pt x="1963" y="140"/>
                    <a:pt x="1966" y="141"/>
                    <a:pt x="1969" y="142"/>
                  </a:cubicBezTo>
                  <a:cubicBezTo>
                    <a:pt x="1973" y="143"/>
                    <a:pt x="1975" y="144"/>
                    <a:pt x="1976" y="145"/>
                  </a:cubicBezTo>
                  <a:cubicBezTo>
                    <a:pt x="1977" y="146"/>
                    <a:pt x="1978" y="148"/>
                    <a:pt x="1979" y="148"/>
                  </a:cubicBezTo>
                  <a:cubicBezTo>
                    <a:pt x="1979" y="149"/>
                    <a:pt x="1979" y="151"/>
                    <a:pt x="1980" y="152"/>
                  </a:cubicBezTo>
                  <a:cubicBezTo>
                    <a:pt x="1980" y="154"/>
                    <a:pt x="1980" y="156"/>
                    <a:pt x="1980" y="159"/>
                  </a:cubicBezTo>
                  <a:cubicBezTo>
                    <a:pt x="1981" y="162"/>
                    <a:pt x="1981" y="166"/>
                    <a:pt x="1981" y="171"/>
                  </a:cubicBezTo>
                  <a:cubicBezTo>
                    <a:pt x="1981" y="175"/>
                    <a:pt x="1981" y="179"/>
                    <a:pt x="1980" y="183"/>
                  </a:cubicBezTo>
                  <a:cubicBezTo>
                    <a:pt x="1980" y="186"/>
                    <a:pt x="1980" y="188"/>
                    <a:pt x="1979" y="190"/>
                  </a:cubicBezTo>
                  <a:cubicBezTo>
                    <a:pt x="1978" y="192"/>
                    <a:pt x="1978" y="194"/>
                    <a:pt x="1977" y="195"/>
                  </a:cubicBezTo>
                  <a:cubicBezTo>
                    <a:pt x="1976" y="195"/>
                    <a:pt x="1974" y="196"/>
                    <a:pt x="1973" y="196"/>
                  </a:cubicBezTo>
                  <a:cubicBezTo>
                    <a:pt x="1971" y="196"/>
                    <a:pt x="1969" y="195"/>
                    <a:pt x="1966" y="195"/>
                  </a:cubicBezTo>
                  <a:cubicBezTo>
                    <a:pt x="1964" y="194"/>
                    <a:pt x="1961" y="193"/>
                    <a:pt x="1958" y="192"/>
                  </a:cubicBezTo>
                  <a:cubicBezTo>
                    <a:pt x="1955" y="191"/>
                    <a:pt x="1951" y="190"/>
                    <a:pt x="1947" y="189"/>
                  </a:cubicBezTo>
                  <a:cubicBezTo>
                    <a:pt x="1943" y="188"/>
                    <a:pt x="1939" y="188"/>
                    <a:pt x="1935" y="188"/>
                  </a:cubicBezTo>
                  <a:cubicBezTo>
                    <a:pt x="1929" y="188"/>
                    <a:pt x="1924" y="189"/>
                    <a:pt x="1919" y="191"/>
                  </a:cubicBezTo>
                  <a:cubicBezTo>
                    <a:pt x="1914" y="193"/>
                    <a:pt x="1908" y="197"/>
                    <a:pt x="1902" y="201"/>
                  </a:cubicBezTo>
                  <a:cubicBezTo>
                    <a:pt x="1897" y="206"/>
                    <a:pt x="1891" y="213"/>
                    <a:pt x="1884" y="221"/>
                  </a:cubicBezTo>
                  <a:cubicBezTo>
                    <a:pt x="1878" y="229"/>
                    <a:pt x="1871" y="240"/>
                    <a:pt x="1864" y="251"/>
                  </a:cubicBezTo>
                  <a:lnTo>
                    <a:pt x="1864" y="443"/>
                  </a:lnTo>
                  <a:cubicBezTo>
                    <a:pt x="1864" y="445"/>
                    <a:pt x="1863" y="447"/>
                    <a:pt x="1862" y="448"/>
                  </a:cubicBezTo>
                  <a:cubicBezTo>
                    <a:pt x="1861" y="449"/>
                    <a:pt x="1860" y="450"/>
                    <a:pt x="1858" y="451"/>
                  </a:cubicBezTo>
                  <a:cubicBezTo>
                    <a:pt x="1856" y="452"/>
                    <a:pt x="1853" y="452"/>
                    <a:pt x="1850" y="453"/>
                  </a:cubicBezTo>
                  <a:cubicBezTo>
                    <a:pt x="1846" y="453"/>
                    <a:pt x="1842" y="453"/>
                    <a:pt x="1837" y="453"/>
                  </a:cubicBezTo>
                  <a:cubicBezTo>
                    <a:pt x="1831" y="453"/>
                    <a:pt x="1827" y="453"/>
                    <a:pt x="1824" y="453"/>
                  </a:cubicBezTo>
                  <a:cubicBezTo>
                    <a:pt x="1820" y="452"/>
                    <a:pt x="1817" y="452"/>
                    <a:pt x="1815" y="451"/>
                  </a:cubicBezTo>
                  <a:cubicBezTo>
                    <a:pt x="1813" y="450"/>
                    <a:pt x="1812" y="449"/>
                    <a:pt x="1811" y="448"/>
                  </a:cubicBezTo>
                  <a:cubicBezTo>
                    <a:pt x="1810" y="447"/>
                    <a:pt x="1810" y="445"/>
                    <a:pt x="1810" y="443"/>
                  </a:cubicBezTo>
                  <a:lnTo>
                    <a:pt x="1810" y="152"/>
                  </a:lnTo>
                  <a:cubicBezTo>
                    <a:pt x="1810" y="150"/>
                    <a:pt x="1810" y="148"/>
                    <a:pt x="1811" y="147"/>
                  </a:cubicBezTo>
                  <a:cubicBezTo>
                    <a:pt x="1812" y="146"/>
                    <a:pt x="1813" y="145"/>
                    <a:pt x="1815" y="144"/>
                  </a:cubicBezTo>
                  <a:cubicBezTo>
                    <a:pt x="1817" y="143"/>
                    <a:pt x="1819" y="142"/>
                    <a:pt x="1822" y="142"/>
                  </a:cubicBezTo>
                  <a:cubicBezTo>
                    <a:pt x="1825" y="142"/>
                    <a:pt x="1829" y="142"/>
                    <a:pt x="1834" y="142"/>
                  </a:cubicBezTo>
                  <a:cubicBezTo>
                    <a:pt x="1839" y="142"/>
                    <a:pt x="1843" y="142"/>
                    <a:pt x="1846" y="142"/>
                  </a:cubicBezTo>
                  <a:cubicBezTo>
                    <a:pt x="1849" y="142"/>
                    <a:pt x="1852" y="143"/>
                    <a:pt x="1854" y="144"/>
                  </a:cubicBezTo>
                  <a:cubicBezTo>
                    <a:pt x="1855" y="145"/>
                    <a:pt x="1856" y="146"/>
                    <a:pt x="1857" y="147"/>
                  </a:cubicBezTo>
                  <a:cubicBezTo>
                    <a:pt x="1858" y="148"/>
                    <a:pt x="1858" y="150"/>
                    <a:pt x="1858" y="152"/>
                  </a:cubicBezTo>
                  <a:lnTo>
                    <a:pt x="1858" y="194"/>
                  </a:lnTo>
                  <a:cubicBezTo>
                    <a:pt x="1866" y="182"/>
                    <a:pt x="1874" y="173"/>
                    <a:pt x="1881" y="166"/>
                  </a:cubicBezTo>
                  <a:cubicBezTo>
                    <a:pt x="1888" y="158"/>
                    <a:pt x="1895" y="152"/>
                    <a:pt x="1901" y="148"/>
                  </a:cubicBezTo>
                  <a:cubicBezTo>
                    <a:pt x="1907" y="144"/>
                    <a:pt x="1913" y="141"/>
                    <a:pt x="1919" y="139"/>
                  </a:cubicBezTo>
                  <a:cubicBezTo>
                    <a:pt x="1926" y="138"/>
                    <a:pt x="1932" y="137"/>
                    <a:pt x="1938" y="137"/>
                  </a:cubicBezTo>
                  <a:close/>
                  <a:moveTo>
                    <a:pt x="1706" y="137"/>
                  </a:moveTo>
                  <a:cubicBezTo>
                    <a:pt x="1709" y="137"/>
                    <a:pt x="1712" y="137"/>
                    <a:pt x="1716" y="137"/>
                  </a:cubicBezTo>
                  <a:cubicBezTo>
                    <a:pt x="1719" y="138"/>
                    <a:pt x="1723" y="138"/>
                    <a:pt x="1727" y="139"/>
                  </a:cubicBezTo>
                  <a:cubicBezTo>
                    <a:pt x="1731" y="140"/>
                    <a:pt x="1734" y="141"/>
                    <a:pt x="1737" y="142"/>
                  </a:cubicBezTo>
                  <a:cubicBezTo>
                    <a:pt x="1741" y="143"/>
                    <a:pt x="1743" y="144"/>
                    <a:pt x="1744" y="145"/>
                  </a:cubicBezTo>
                  <a:cubicBezTo>
                    <a:pt x="1745" y="146"/>
                    <a:pt x="1746" y="148"/>
                    <a:pt x="1747" y="148"/>
                  </a:cubicBezTo>
                  <a:cubicBezTo>
                    <a:pt x="1747" y="149"/>
                    <a:pt x="1747" y="151"/>
                    <a:pt x="1748" y="152"/>
                  </a:cubicBezTo>
                  <a:cubicBezTo>
                    <a:pt x="1748" y="154"/>
                    <a:pt x="1748" y="156"/>
                    <a:pt x="1748" y="159"/>
                  </a:cubicBezTo>
                  <a:cubicBezTo>
                    <a:pt x="1749" y="162"/>
                    <a:pt x="1749" y="166"/>
                    <a:pt x="1749" y="171"/>
                  </a:cubicBezTo>
                  <a:cubicBezTo>
                    <a:pt x="1749" y="175"/>
                    <a:pt x="1749" y="179"/>
                    <a:pt x="1748" y="183"/>
                  </a:cubicBezTo>
                  <a:cubicBezTo>
                    <a:pt x="1748" y="186"/>
                    <a:pt x="1748" y="188"/>
                    <a:pt x="1747" y="190"/>
                  </a:cubicBezTo>
                  <a:cubicBezTo>
                    <a:pt x="1746" y="192"/>
                    <a:pt x="1746" y="194"/>
                    <a:pt x="1745" y="195"/>
                  </a:cubicBezTo>
                  <a:cubicBezTo>
                    <a:pt x="1744" y="195"/>
                    <a:pt x="1742" y="196"/>
                    <a:pt x="1741" y="196"/>
                  </a:cubicBezTo>
                  <a:cubicBezTo>
                    <a:pt x="1739" y="196"/>
                    <a:pt x="1737" y="195"/>
                    <a:pt x="1734" y="195"/>
                  </a:cubicBezTo>
                  <a:cubicBezTo>
                    <a:pt x="1732" y="194"/>
                    <a:pt x="1729" y="193"/>
                    <a:pt x="1726" y="192"/>
                  </a:cubicBezTo>
                  <a:cubicBezTo>
                    <a:pt x="1723" y="191"/>
                    <a:pt x="1719" y="190"/>
                    <a:pt x="1715" y="189"/>
                  </a:cubicBezTo>
                  <a:cubicBezTo>
                    <a:pt x="1711" y="188"/>
                    <a:pt x="1707" y="188"/>
                    <a:pt x="1703" y="188"/>
                  </a:cubicBezTo>
                  <a:cubicBezTo>
                    <a:pt x="1697" y="188"/>
                    <a:pt x="1692" y="189"/>
                    <a:pt x="1687" y="191"/>
                  </a:cubicBezTo>
                  <a:cubicBezTo>
                    <a:pt x="1681" y="193"/>
                    <a:pt x="1676" y="197"/>
                    <a:pt x="1670" y="201"/>
                  </a:cubicBezTo>
                  <a:cubicBezTo>
                    <a:pt x="1665" y="206"/>
                    <a:pt x="1659" y="213"/>
                    <a:pt x="1652" y="221"/>
                  </a:cubicBezTo>
                  <a:cubicBezTo>
                    <a:pt x="1646" y="229"/>
                    <a:pt x="1639" y="240"/>
                    <a:pt x="1632" y="251"/>
                  </a:cubicBezTo>
                  <a:lnTo>
                    <a:pt x="1632" y="443"/>
                  </a:lnTo>
                  <a:cubicBezTo>
                    <a:pt x="1632" y="445"/>
                    <a:pt x="1631" y="447"/>
                    <a:pt x="1630" y="448"/>
                  </a:cubicBezTo>
                  <a:cubicBezTo>
                    <a:pt x="1629" y="449"/>
                    <a:pt x="1628" y="450"/>
                    <a:pt x="1626" y="451"/>
                  </a:cubicBezTo>
                  <a:cubicBezTo>
                    <a:pt x="1624" y="452"/>
                    <a:pt x="1621" y="452"/>
                    <a:pt x="1618" y="453"/>
                  </a:cubicBezTo>
                  <a:cubicBezTo>
                    <a:pt x="1614" y="453"/>
                    <a:pt x="1610" y="453"/>
                    <a:pt x="1605" y="453"/>
                  </a:cubicBezTo>
                  <a:cubicBezTo>
                    <a:pt x="1599" y="453"/>
                    <a:pt x="1595" y="453"/>
                    <a:pt x="1592" y="453"/>
                  </a:cubicBezTo>
                  <a:cubicBezTo>
                    <a:pt x="1588" y="452"/>
                    <a:pt x="1585" y="452"/>
                    <a:pt x="1583" y="451"/>
                  </a:cubicBezTo>
                  <a:cubicBezTo>
                    <a:pt x="1581" y="450"/>
                    <a:pt x="1580" y="449"/>
                    <a:pt x="1579" y="448"/>
                  </a:cubicBezTo>
                  <a:cubicBezTo>
                    <a:pt x="1578" y="447"/>
                    <a:pt x="1578" y="445"/>
                    <a:pt x="1578" y="443"/>
                  </a:cubicBezTo>
                  <a:lnTo>
                    <a:pt x="1578" y="152"/>
                  </a:lnTo>
                  <a:cubicBezTo>
                    <a:pt x="1578" y="150"/>
                    <a:pt x="1578" y="148"/>
                    <a:pt x="1579" y="147"/>
                  </a:cubicBezTo>
                  <a:cubicBezTo>
                    <a:pt x="1580" y="146"/>
                    <a:pt x="1581" y="145"/>
                    <a:pt x="1583" y="144"/>
                  </a:cubicBezTo>
                  <a:cubicBezTo>
                    <a:pt x="1585" y="143"/>
                    <a:pt x="1587" y="142"/>
                    <a:pt x="1590" y="142"/>
                  </a:cubicBezTo>
                  <a:cubicBezTo>
                    <a:pt x="1593" y="142"/>
                    <a:pt x="1597" y="142"/>
                    <a:pt x="1602" y="142"/>
                  </a:cubicBezTo>
                  <a:cubicBezTo>
                    <a:pt x="1607" y="142"/>
                    <a:pt x="1611" y="142"/>
                    <a:pt x="1614" y="142"/>
                  </a:cubicBezTo>
                  <a:cubicBezTo>
                    <a:pt x="1617" y="142"/>
                    <a:pt x="1620" y="143"/>
                    <a:pt x="1622" y="144"/>
                  </a:cubicBezTo>
                  <a:cubicBezTo>
                    <a:pt x="1623" y="145"/>
                    <a:pt x="1624" y="146"/>
                    <a:pt x="1625" y="147"/>
                  </a:cubicBezTo>
                  <a:cubicBezTo>
                    <a:pt x="1626" y="148"/>
                    <a:pt x="1626" y="150"/>
                    <a:pt x="1626" y="152"/>
                  </a:cubicBezTo>
                  <a:lnTo>
                    <a:pt x="1626" y="194"/>
                  </a:lnTo>
                  <a:cubicBezTo>
                    <a:pt x="1634" y="182"/>
                    <a:pt x="1642" y="173"/>
                    <a:pt x="1649" y="166"/>
                  </a:cubicBezTo>
                  <a:cubicBezTo>
                    <a:pt x="1656" y="158"/>
                    <a:pt x="1663" y="152"/>
                    <a:pt x="1669" y="148"/>
                  </a:cubicBezTo>
                  <a:cubicBezTo>
                    <a:pt x="1675" y="144"/>
                    <a:pt x="1681" y="141"/>
                    <a:pt x="1687" y="139"/>
                  </a:cubicBezTo>
                  <a:cubicBezTo>
                    <a:pt x="1694" y="138"/>
                    <a:pt x="1700" y="137"/>
                    <a:pt x="1706" y="137"/>
                  </a:cubicBezTo>
                  <a:close/>
                  <a:moveTo>
                    <a:pt x="1363" y="137"/>
                  </a:moveTo>
                  <a:cubicBezTo>
                    <a:pt x="1384" y="137"/>
                    <a:pt x="1402" y="139"/>
                    <a:pt x="1416" y="144"/>
                  </a:cubicBezTo>
                  <a:cubicBezTo>
                    <a:pt x="1431" y="149"/>
                    <a:pt x="1443" y="156"/>
                    <a:pt x="1452" y="165"/>
                  </a:cubicBezTo>
                  <a:cubicBezTo>
                    <a:pt x="1461" y="174"/>
                    <a:pt x="1468" y="186"/>
                    <a:pt x="1472" y="199"/>
                  </a:cubicBezTo>
                  <a:cubicBezTo>
                    <a:pt x="1476" y="213"/>
                    <a:pt x="1478" y="229"/>
                    <a:pt x="1478" y="247"/>
                  </a:cubicBezTo>
                  <a:lnTo>
                    <a:pt x="1478" y="444"/>
                  </a:lnTo>
                  <a:cubicBezTo>
                    <a:pt x="1478" y="446"/>
                    <a:pt x="1477" y="448"/>
                    <a:pt x="1475" y="450"/>
                  </a:cubicBezTo>
                  <a:cubicBezTo>
                    <a:pt x="1474" y="451"/>
                    <a:pt x="1471" y="452"/>
                    <a:pt x="1468" y="452"/>
                  </a:cubicBezTo>
                  <a:cubicBezTo>
                    <a:pt x="1465" y="453"/>
                    <a:pt x="1461" y="453"/>
                    <a:pt x="1455" y="453"/>
                  </a:cubicBezTo>
                  <a:cubicBezTo>
                    <a:pt x="1449" y="453"/>
                    <a:pt x="1445" y="453"/>
                    <a:pt x="1441" y="452"/>
                  </a:cubicBezTo>
                  <a:cubicBezTo>
                    <a:pt x="1438" y="452"/>
                    <a:pt x="1436" y="451"/>
                    <a:pt x="1434" y="450"/>
                  </a:cubicBezTo>
                  <a:cubicBezTo>
                    <a:pt x="1433" y="448"/>
                    <a:pt x="1432" y="446"/>
                    <a:pt x="1432" y="444"/>
                  </a:cubicBezTo>
                  <a:lnTo>
                    <a:pt x="1432" y="415"/>
                  </a:lnTo>
                  <a:cubicBezTo>
                    <a:pt x="1419" y="428"/>
                    <a:pt x="1405" y="439"/>
                    <a:pt x="1389" y="446"/>
                  </a:cubicBezTo>
                  <a:cubicBezTo>
                    <a:pt x="1374" y="454"/>
                    <a:pt x="1357" y="458"/>
                    <a:pt x="1339" y="458"/>
                  </a:cubicBezTo>
                  <a:cubicBezTo>
                    <a:pt x="1324" y="458"/>
                    <a:pt x="1310" y="456"/>
                    <a:pt x="1298" y="452"/>
                  </a:cubicBezTo>
                  <a:cubicBezTo>
                    <a:pt x="1285" y="448"/>
                    <a:pt x="1275" y="442"/>
                    <a:pt x="1266" y="434"/>
                  </a:cubicBezTo>
                  <a:cubicBezTo>
                    <a:pt x="1257" y="427"/>
                    <a:pt x="1250" y="417"/>
                    <a:pt x="1246" y="406"/>
                  </a:cubicBezTo>
                  <a:cubicBezTo>
                    <a:pt x="1241" y="395"/>
                    <a:pt x="1238" y="383"/>
                    <a:pt x="1238" y="369"/>
                  </a:cubicBezTo>
                  <a:cubicBezTo>
                    <a:pt x="1238" y="352"/>
                    <a:pt x="1242" y="338"/>
                    <a:pt x="1248" y="326"/>
                  </a:cubicBezTo>
                  <a:cubicBezTo>
                    <a:pt x="1255" y="314"/>
                    <a:pt x="1265" y="304"/>
                    <a:pt x="1277" y="296"/>
                  </a:cubicBezTo>
                  <a:cubicBezTo>
                    <a:pt x="1290" y="288"/>
                    <a:pt x="1305" y="282"/>
                    <a:pt x="1323" y="278"/>
                  </a:cubicBezTo>
                  <a:cubicBezTo>
                    <a:pt x="1341" y="274"/>
                    <a:pt x="1362" y="272"/>
                    <a:pt x="1385" y="272"/>
                  </a:cubicBezTo>
                  <a:lnTo>
                    <a:pt x="1425" y="272"/>
                  </a:lnTo>
                  <a:lnTo>
                    <a:pt x="1425" y="249"/>
                  </a:lnTo>
                  <a:cubicBezTo>
                    <a:pt x="1425" y="238"/>
                    <a:pt x="1424" y="228"/>
                    <a:pt x="1421" y="219"/>
                  </a:cubicBezTo>
                  <a:cubicBezTo>
                    <a:pt x="1419" y="211"/>
                    <a:pt x="1415" y="203"/>
                    <a:pt x="1410" y="198"/>
                  </a:cubicBezTo>
                  <a:cubicBezTo>
                    <a:pt x="1404" y="192"/>
                    <a:pt x="1397" y="188"/>
                    <a:pt x="1389" y="185"/>
                  </a:cubicBezTo>
                  <a:cubicBezTo>
                    <a:pt x="1381" y="182"/>
                    <a:pt x="1370" y="180"/>
                    <a:pt x="1358" y="180"/>
                  </a:cubicBezTo>
                  <a:cubicBezTo>
                    <a:pt x="1345" y="180"/>
                    <a:pt x="1333" y="182"/>
                    <a:pt x="1322" y="185"/>
                  </a:cubicBezTo>
                  <a:cubicBezTo>
                    <a:pt x="1312" y="188"/>
                    <a:pt x="1303" y="192"/>
                    <a:pt x="1295" y="195"/>
                  </a:cubicBezTo>
                  <a:cubicBezTo>
                    <a:pt x="1287" y="199"/>
                    <a:pt x="1280" y="203"/>
                    <a:pt x="1275" y="206"/>
                  </a:cubicBezTo>
                  <a:cubicBezTo>
                    <a:pt x="1270" y="209"/>
                    <a:pt x="1266" y="211"/>
                    <a:pt x="1263" y="211"/>
                  </a:cubicBezTo>
                  <a:cubicBezTo>
                    <a:pt x="1262" y="211"/>
                    <a:pt x="1260" y="210"/>
                    <a:pt x="1259" y="209"/>
                  </a:cubicBezTo>
                  <a:cubicBezTo>
                    <a:pt x="1257" y="208"/>
                    <a:pt x="1256" y="207"/>
                    <a:pt x="1255" y="205"/>
                  </a:cubicBezTo>
                  <a:cubicBezTo>
                    <a:pt x="1254" y="204"/>
                    <a:pt x="1254" y="201"/>
                    <a:pt x="1253" y="199"/>
                  </a:cubicBezTo>
                  <a:cubicBezTo>
                    <a:pt x="1253" y="196"/>
                    <a:pt x="1253" y="193"/>
                    <a:pt x="1253" y="190"/>
                  </a:cubicBezTo>
                  <a:cubicBezTo>
                    <a:pt x="1253" y="184"/>
                    <a:pt x="1253" y="180"/>
                    <a:pt x="1254" y="177"/>
                  </a:cubicBezTo>
                  <a:cubicBezTo>
                    <a:pt x="1254" y="174"/>
                    <a:pt x="1256" y="171"/>
                    <a:pt x="1259" y="168"/>
                  </a:cubicBezTo>
                  <a:cubicBezTo>
                    <a:pt x="1262" y="165"/>
                    <a:pt x="1267" y="162"/>
                    <a:pt x="1274" y="158"/>
                  </a:cubicBezTo>
                  <a:cubicBezTo>
                    <a:pt x="1281" y="154"/>
                    <a:pt x="1290" y="151"/>
                    <a:pt x="1299" y="148"/>
                  </a:cubicBezTo>
                  <a:cubicBezTo>
                    <a:pt x="1308" y="145"/>
                    <a:pt x="1318" y="142"/>
                    <a:pt x="1329" y="140"/>
                  </a:cubicBezTo>
                  <a:cubicBezTo>
                    <a:pt x="1340" y="138"/>
                    <a:pt x="1352" y="137"/>
                    <a:pt x="1363" y="137"/>
                  </a:cubicBezTo>
                  <a:close/>
                  <a:moveTo>
                    <a:pt x="571" y="137"/>
                  </a:moveTo>
                  <a:cubicBezTo>
                    <a:pt x="592" y="137"/>
                    <a:pt x="610" y="139"/>
                    <a:pt x="624" y="144"/>
                  </a:cubicBezTo>
                  <a:cubicBezTo>
                    <a:pt x="639" y="149"/>
                    <a:pt x="651" y="156"/>
                    <a:pt x="660" y="165"/>
                  </a:cubicBezTo>
                  <a:cubicBezTo>
                    <a:pt x="669" y="174"/>
                    <a:pt x="676" y="186"/>
                    <a:pt x="680" y="199"/>
                  </a:cubicBezTo>
                  <a:cubicBezTo>
                    <a:pt x="684" y="213"/>
                    <a:pt x="686" y="229"/>
                    <a:pt x="686" y="247"/>
                  </a:cubicBezTo>
                  <a:lnTo>
                    <a:pt x="686" y="444"/>
                  </a:lnTo>
                  <a:cubicBezTo>
                    <a:pt x="686" y="446"/>
                    <a:pt x="685" y="448"/>
                    <a:pt x="683" y="450"/>
                  </a:cubicBezTo>
                  <a:cubicBezTo>
                    <a:pt x="682" y="451"/>
                    <a:pt x="679" y="452"/>
                    <a:pt x="676" y="452"/>
                  </a:cubicBezTo>
                  <a:cubicBezTo>
                    <a:pt x="673" y="453"/>
                    <a:pt x="669" y="453"/>
                    <a:pt x="663" y="453"/>
                  </a:cubicBezTo>
                  <a:cubicBezTo>
                    <a:pt x="657" y="453"/>
                    <a:pt x="653" y="453"/>
                    <a:pt x="649" y="452"/>
                  </a:cubicBezTo>
                  <a:cubicBezTo>
                    <a:pt x="646" y="452"/>
                    <a:pt x="644" y="451"/>
                    <a:pt x="642" y="450"/>
                  </a:cubicBezTo>
                  <a:cubicBezTo>
                    <a:pt x="641" y="448"/>
                    <a:pt x="640" y="446"/>
                    <a:pt x="640" y="444"/>
                  </a:cubicBezTo>
                  <a:lnTo>
                    <a:pt x="640" y="415"/>
                  </a:lnTo>
                  <a:cubicBezTo>
                    <a:pt x="627" y="428"/>
                    <a:pt x="613" y="439"/>
                    <a:pt x="597" y="446"/>
                  </a:cubicBezTo>
                  <a:cubicBezTo>
                    <a:pt x="582" y="454"/>
                    <a:pt x="565" y="458"/>
                    <a:pt x="547" y="458"/>
                  </a:cubicBezTo>
                  <a:cubicBezTo>
                    <a:pt x="532" y="458"/>
                    <a:pt x="518" y="456"/>
                    <a:pt x="506" y="452"/>
                  </a:cubicBezTo>
                  <a:cubicBezTo>
                    <a:pt x="493" y="448"/>
                    <a:pt x="483" y="442"/>
                    <a:pt x="474" y="434"/>
                  </a:cubicBezTo>
                  <a:cubicBezTo>
                    <a:pt x="465" y="427"/>
                    <a:pt x="458" y="417"/>
                    <a:pt x="454" y="406"/>
                  </a:cubicBezTo>
                  <a:cubicBezTo>
                    <a:pt x="449" y="395"/>
                    <a:pt x="446" y="383"/>
                    <a:pt x="446" y="369"/>
                  </a:cubicBezTo>
                  <a:cubicBezTo>
                    <a:pt x="446" y="352"/>
                    <a:pt x="450" y="338"/>
                    <a:pt x="456" y="326"/>
                  </a:cubicBezTo>
                  <a:cubicBezTo>
                    <a:pt x="463" y="314"/>
                    <a:pt x="473" y="304"/>
                    <a:pt x="485" y="296"/>
                  </a:cubicBezTo>
                  <a:cubicBezTo>
                    <a:pt x="498" y="288"/>
                    <a:pt x="513" y="282"/>
                    <a:pt x="531" y="278"/>
                  </a:cubicBezTo>
                  <a:cubicBezTo>
                    <a:pt x="549" y="274"/>
                    <a:pt x="570" y="272"/>
                    <a:pt x="593" y="272"/>
                  </a:cubicBezTo>
                  <a:lnTo>
                    <a:pt x="633" y="272"/>
                  </a:lnTo>
                  <a:lnTo>
                    <a:pt x="633" y="249"/>
                  </a:lnTo>
                  <a:cubicBezTo>
                    <a:pt x="633" y="238"/>
                    <a:pt x="632" y="228"/>
                    <a:pt x="629" y="219"/>
                  </a:cubicBezTo>
                  <a:cubicBezTo>
                    <a:pt x="627" y="211"/>
                    <a:pt x="623" y="203"/>
                    <a:pt x="618" y="198"/>
                  </a:cubicBezTo>
                  <a:cubicBezTo>
                    <a:pt x="612" y="192"/>
                    <a:pt x="605" y="188"/>
                    <a:pt x="597" y="185"/>
                  </a:cubicBezTo>
                  <a:cubicBezTo>
                    <a:pt x="589" y="182"/>
                    <a:pt x="578" y="180"/>
                    <a:pt x="566" y="180"/>
                  </a:cubicBezTo>
                  <a:cubicBezTo>
                    <a:pt x="553" y="180"/>
                    <a:pt x="541" y="182"/>
                    <a:pt x="530" y="185"/>
                  </a:cubicBezTo>
                  <a:cubicBezTo>
                    <a:pt x="520" y="188"/>
                    <a:pt x="511" y="192"/>
                    <a:pt x="503" y="195"/>
                  </a:cubicBezTo>
                  <a:cubicBezTo>
                    <a:pt x="495" y="199"/>
                    <a:pt x="488" y="203"/>
                    <a:pt x="483" y="206"/>
                  </a:cubicBezTo>
                  <a:cubicBezTo>
                    <a:pt x="478" y="209"/>
                    <a:pt x="474" y="211"/>
                    <a:pt x="471" y="211"/>
                  </a:cubicBezTo>
                  <a:cubicBezTo>
                    <a:pt x="470" y="211"/>
                    <a:pt x="468" y="210"/>
                    <a:pt x="467" y="209"/>
                  </a:cubicBezTo>
                  <a:cubicBezTo>
                    <a:pt x="465" y="208"/>
                    <a:pt x="464" y="207"/>
                    <a:pt x="463" y="205"/>
                  </a:cubicBezTo>
                  <a:cubicBezTo>
                    <a:pt x="462" y="204"/>
                    <a:pt x="462" y="201"/>
                    <a:pt x="461" y="199"/>
                  </a:cubicBezTo>
                  <a:cubicBezTo>
                    <a:pt x="461" y="196"/>
                    <a:pt x="461" y="193"/>
                    <a:pt x="461" y="190"/>
                  </a:cubicBezTo>
                  <a:cubicBezTo>
                    <a:pt x="461" y="184"/>
                    <a:pt x="461" y="180"/>
                    <a:pt x="462" y="177"/>
                  </a:cubicBezTo>
                  <a:cubicBezTo>
                    <a:pt x="462" y="174"/>
                    <a:pt x="464" y="171"/>
                    <a:pt x="467" y="168"/>
                  </a:cubicBezTo>
                  <a:cubicBezTo>
                    <a:pt x="470" y="165"/>
                    <a:pt x="475" y="162"/>
                    <a:pt x="482" y="158"/>
                  </a:cubicBezTo>
                  <a:cubicBezTo>
                    <a:pt x="489" y="154"/>
                    <a:pt x="498" y="151"/>
                    <a:pt x="507" y="148"/>
                  </a:cubicBezTo>
                  <a:cubicBezTo>
                    <a:pt x="516" y="145"/>
                    <a:pt x="526" y="142"/>
                    <a:pt x="537" y="140"/>
                  </a:cubicBezTo>
                  <a:cubicBezTo>
                    <a:pt x="548" y="138"/>
                    <a:pt x="560" y="137"/>
                    <a:pt x="571" y="137"/>
                  </a:cubicBezTo>
                  <a:close/>
                  <a:moveTo>
                    <a:pt x="28" y="30"/>
                  </a:moveTo>
                  <a:cubicBezTo>
                    <a:pt x="34" y="30"/>
                    <a:pt x="38" y="30"/>
                    <a:pt x="42" y="31"/>
                  </a:cubicBezTo>
                  <a:cubicBezTo>
                    <a:pt x="45" y="31"/>
                    <a:pt x="48" y="32"/>
                    <a:pt x="50" y="33"/>
                  </a:cubicBezTo>
                  <a:cubicBezTo>
                    <a:pt x="52" y="33"/>
                    <a:pt x="54" y="35"/>
                    <a:pt x="55" y="36"/>
                  </a:cubicBezTo>
                  <a:cubicBezTo>
                    <a:pt x="56" y="37"/>
                    <a:pt x="56" y="39"/>
                    <a:pt x="56" y="40"/>
                  </a:cubicBezTo>
                  <a:lnTo>
                    <a:pt x="56" y="443"/>
                  </a:lnTo>
                  <a:cubicBezTo>
                    <a:pt x="56" y="445"/>
                    <a:pt x="56" y="446"/>
                    <a:pt x="55" y="448"/>
                  </a:cubicBezTo>
                  <a:cubicBezTo>
                    <a:pt x="54" y="449"/>
                    <a:pt x="52" y="450"/>
                    <a:pt x="50" y="451"/>
                  </a:cubicBezTo>
                  <a:cubicBezTo>
                    <a:pt x="48" y="451"/>
                    <a:pt x="45" y="452"/>
                    <a:pt x="42" y="453"/>
                  </a:cubicBezTo>
                  <a:cubicBezTo>
                    <a:pt x="38" y="453"/>
                    <a:pt x="34" y="453"/>
                    <a:pt x="28" y="453"/>
                  </a:cubicBezTo>
                  <a:cubicBezTo>
                    <a:pt x="23" y="453"/>
                    <a:pt x="18" y="453"/>
                    <a:pt x="15" y="453"/>
                  </a:cubicBezTo>
                  <a:cubicBezTo>
                    <a:pt x="11" y="452"/>
                    <a:pt x="8" y="451"/>
                    <a:pt x="6" y="451"/>
                  </a:cubicBezTo>
                  <a:cubicBezTo>
                    <a:pt x="4" y="450"/>
                    <a:pt x="2" y="449"/>
                    <a:pt x="2" y="448"/>
                  </a:cubicBezTo>
                  <a:cubicBezTo>
                    <a:pt x="1" y="446"/>
                    <a:pt x="0" y="445"/>
                    <a:pt x="0" y="443"/>
                  </a:cubicBezTo>
                  <a:lnTo>
                    <a:pt x="0" y="40"/>
                  </a:lnTo>
                  <a:cubicBezTo>
                    <a:pt x="0" y="39"/>
                    <a:pt x="1" y="37"/>
                    <a:pt x="2" y="36"/>
                  </a:cubicBezTo>
                  <a:cubicBezTo>
                    <a:pt x="3" y="35"/>
                    <a:pt x="4" y="33"/>
                    <a:pt x="7" y="33"/>
                  </a:cubicBezTo>
                  <a:cubicBezTo>
                    <a:pt x="9" y="32"/>
                    <a:pt x="12" y="31"/>
                    <a:pt x="15" y="31"/>
                  </a:cubicBezTo>
                  <a:cubicBezTo>
                    <a:pt x="19" y="30"/>
                    <a:pt x="23" y="30"/>
                    <a:pt x="28" y="30"/>
                  </a:cubicBezTo>
                  <a:close/>
                  <a:moveTo>
                    <a:pt x="3413" y="21"/>
                  </a:moveTo>
                  <a:cubicBezTo>
                    <a:pt x="3426" y="21"/>
                    <a:pt x="3434" y="23"/>
                    <a:pt x="3439" y="28"/>
                  </a:cubicBezTo>
                  <a:cubicBezTo>
                    <a:pt x="3443" y="32"/>
                    <a:pt x="3446" y="41"/>
                    <a:pt x="3446" y="53"/>
                  </a:cubicBezTo>
                  <a:cubicBezTo>
                    <a:pt x="3446" y="66"/>
                    <a:pt x="3443" y="74"/>
                    <a:pt x="3439" y="79"/>
                  </a:cubicBezTo>
                  <a:cubicBezTo>
                    <a:pt x="3434" y="83"/>
                    <a:pt x="3425" y="85"/>
                    <a:pt x="3412" y="85"/>
                  </a:cubicBezTo>
                  <a:cubicBezTo>
                    <a:pt x="3400" y="85"/>
                    <a:pt x="3391" y="83"/>
                    <a:pt x="3387" y="79"/>
                  </a:cubicBezTo>
                  <a:cubicBezTo>
                    <a:pt x="3382" y="74"/>
                    <a:pt x="3380" y="66"/>
                    <a:pt x="3380" y="54"/>
                  </a:cubicBezTo>
                  <a:cubicBezTo>
                    <a:pt x="3380" y="41"/>
                    <a:pt x="3382" y="33"/>
                    <a:pt x="3387" y="28"/>
                  </a:cubicBezTo>
                  <a:cubicBezTo>
                    <a:pt x="3391" y="23"/>
                    <a:pt x="3400" y="21"/>
                    <a:pt x="3413" y="21"/>
                  </a:cubicBezTo>
                  <a:close/>
                  <a:moveTo>
                    <a:pt x="341" y="0"/>
                  </a:moveTo>
                  <a:cubicBezTo>
                    <a:pt x="346" y="0"/>
                    <a:pt x="350" y="0"/>
                    <a:pt x="354" y="0"/>
                  </a:cubicBezTo>
                  <a:cubicBezTo>
                    <a:pt x="357" y="1"/>
                    <a:pt x="360" y="2"/>
                    <a:pt x="362" y="2"/>
                  </a:cubicBezTo>
                  <a:cubicBezTo>
                    <a:pt x="364" y="3"/>
                    <a:pt x="365" y="4"/>
                    <a:pt x="366" y="6"/>
                  </a:cubicBezTo>
                  <a:cubicBezTo>
                    <a:pt x="367" y="7"/>
                    <a:pt x="368" y="8"/>
                    <a:pt x="368" y="10"/>
                  </a:cubicBezTo>
                  <a:lnTo>
                    <a:pt x="368" y="443"/>
                  </a:lnTo>
                  <a:cubicBezTo>
                    <a:pt x="368" y="445"/>
                    <a:pt x="367" y="447"/>
                    <a:pt x="366" y="448"/>
                  </a:cubicBezTo>
                  <a:cubicBezTo>
                    <a:pt x="365" y="449"/>
                    <a:pt x="364" y="450"/>
                    <a:pt x="362" y="451"/>
                  </a:cubicBezTo>
                  <a:cubicBezTo>
                    <a:pt x="360" y="452"/>
                    <a:pt x="357" y="452"/>
                    <a:pt x="354" y="453"/>
                  </a:cubicBezTo>
                  <a:cubicBezTo>
                    <a:pt x="350" y="453"/>
                    <a:pt x="346" y="453"/>
                    <a:pt x="341" y="453"/>
                  </a:cubicBezTo>
                  <a:cubicBezTo>
                    <a:pt x="335" y="453"/>
                    <a:pt x="331" y="453"/>
                    <a:pt x="328" y="453"/>
                  </a:cubicBezTo>
                  <a:cubicBezTo>
                    <a:pt x="324" y="452"/>
                    <a:pt x="321" y="452"/>
                    <a:pt x="319" y="451"/>
                  </a:cubicBezTo>
                  <a:cubicBezTo>
                    <a:pt x="317" y="450"/>
                    <a:pt x="316" y="449"/>
                    <a:pt x="315" y="448"/>
                  </a:cubicBezTo>
                  <a:cubicBezTo>
                    <a:pt x="314" y="447"/>
                    <a:pt x="314" y="445"/>
                    <a:pt x="314" y="443"/>
                  </a:cubicBezTo>
                  <a:lnTo>
                    <a:pt x="314" y="10"/>
                  </a:lnTo>
                  <a:cubicBezTo>
                    <a:pt x="314" y="8"/>
                    <a:pt x="314" y="7"/>
                    <a:pt x="315" y="6"/>
                  </a:cubicBezTo>
                  <a:cubicBezTo>
                    <a:pt x="316" y="4"/>
                    <a:pt x="317" y="3"/>
                    <a:pt x="319" y="2"/>
                  </a:cubicBezTo>
                  <a:cubicBezTo>
                    <a:pt x="321" y="2"/>
                    <a:pt x="324" y="1"/>
                    <a:pt x="328" y="0"/>
                  </a:cubicBezTo>
                  <a:cubicBezTo>
                    <a:pt x="331" y="0"/>
                    <a:pt x="335" y="0"/>
                    <a:pt x="341" y="0"/>
                  </a:cubicBezTo>
                  <a:close/>
                  <a:moveTo>
                    <a:pt x="189" y="0"/>
                  </a:moveTo>
                  <a:cubicBezTo>
                    <a:pt x="194" y="0"/>
                    <a:pt x="198" y="0"/>
                    <a:pt x="202" y="0"/>
                  </a:cubicBezTo>
                  <a:cubicBezTo>
                    <a:pt x="205" y="1"/>
                    <a:pt x="208" y="2"/>
                    <a:pt x="210" y="2"/>
                  </a:cubicBezTo>
                  <a:cubicBezTo>
                    <a:pt x="212" y="3"/>
                    <a:pt x="213" y="4"/>
                    <a:pt x="214" y="6"/>
                  </a:cubicBezTo>
                  <a:cubicBezTo>
                    <a:pt x="215" y="7"/>
                    <a:pt x="216" y="8"/>
                    <a:pt x="216" y="10"/>
                  </a:cubicBezTo>
                  <a:lnTo>
                    <a:pt x="216" y="443"/>
                  </a:lnTo>
                  <a:cubicBezTo>
                    <a:pt x="216" y="445"/>
                    <a:pt x="215" y="447"/>
                    <a:pt x="214" y="448"/>
                  </a:cubicBezTo>
                  <a:cubicBezTo>
                    <a:pt x="213" y="449"/>
                    <a:pt x="212" y="450"/>
                    <a:pt x="210" y="451"/>
                  </a:cubicBezTo>
                  <a:cubicBezTo>
                    <a:pt x="208" y="452"/>
                    <a:pt x="205" y="452"/>
                    <a:pt x="202" y="453"/>
                  </a:cubicBezTo>
                  <a:cubicBezTo>
                    <a:pt x="198" y="453"/>
                    <a:pt x="194" y="453"/>
                    <a:pt x="189" y="453"/>
                  </a:cubicBezTo>
                  <a:cubicBezTo>
                    <a:pt x="183" y="453"/>
                    <a:pt x="179" y="453"/>
                    <a:pt x="176" y="453"/>
                  </a:cubicBezTo>
                  <a:cubicBezTo>
                    <a:pt x="172" y="452"/>
                    <a:pt x="169" y="452"/>
                    <a:pt x="167" y="451"/>
                  </a:cubicBezTo>
                  <a:cubicBezTo>
                    <a:pt x="165" y="450"/>
                    <a:pt x="164" y="449"/>
                    <a:pt x="163" y="448"/>
                  </a:cubicBezTo>
                  <a:cubicBezTo>
                    <a:pt x="162" y="447"/>
                    <a:pt x="162" y="445"/>
                    <a:pt x="162" y="443"/>
                  </a:cubicBezTo>
                  <a:lnTo>
                    <a:pt x="162" y="10"/>
                  </a:lnTo>
                  <a:cubicBezTo>
                    <a:pt x="162" y="8"/>
                    <a:pt x="162" y="7"/>
                    <a:pt x="163" y="6"/>
                  </a:cubicBezTo>
                  <a:cubicBezTo>
                    <a:pt x="164" y="4"/>
                    <a:pt x="165" y="3"/>
                    <a:pt x="167" y="2"/>
                  </a:cubicBezTo>
                  <a:cubicBezTo>
                    <a:pt x="169" y="2"/>
                    <a:pt x="172" y="1"/>
                    <a:pt x="176" y="0"/>
                  </a:cubicBezTo>
                  <a:cubicBezTo>
                    <a:pt x="179" y="0"/>
                    <a:pt x="183" y="0"/>
                    <a:pt x="18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7" name="Freeform 16"/>
            <p:cNvSpPr>
              <a:spLocks noEditPoints="1"/>
            </p:cNvSpPr>
            <p:nvPr/>
          </p:nvSpPr>
          <p:spPr bwMode="auto">
            <a:xfrm>
              <a:off x="3723" y="3060"/>
              <a:ext cx="593" cy="82"/>
            </a:xfrm>
            <a:custGeom>
              <a:avLst/>
              <a:gdLst>
                <a:gd name="T0" fmla="*/ 3257 w 4141"/>
                <a:gd name="T1" fmla="*/ 494 h 570"/>
                <a:gd name="T2" fmla="*/ 2092 w 4141"/>
                <a:gd name="T3" fmla="*/ 402 h 570"/>
                <a:gd name="T4" fmla="*/ 1293 w 4141"/>
                <a:gd name="T5" fmla="*/ 366 h 570"/>
                <a:gd name="T6" fmla="*/ 506 w 4141"/>
                <a:gd name="T7" fmla="*/ 343 h 570"/>
                <a:gd name="T8" fmla="*/ 3595 w 4141"/>
                <a:gd name="T9" fmla="*/ 214 h 570"/>
                <a:gd name="T10" fmla="*/ 3754 w 4141"/>
                <a:gd name="T11" fmla="*/ 298 h 570"/>
                <a:gd name="T12" fmla="*/ 2941 w 4141"/>
                <a:gd name="T13" fmla="*/ 269 h 570"/>
                <a:gd name="T14" fmla="*/ 3200 w 4141"/>
                <a:gd name="T15" fmla="*/ 301 h 570"/>
                <a:gd name="T16" fmla="*/ 3440 w 4141"/>
                <a:gd name="T17" fmla="*/ 152 h 570"/>
                <a:gd name="T18" fmla="*/ 3386 w 4141"/>
                <a:gd name="T19" fmla="*/ 152 h 570"/>
                <a:gd name="T20" fmla="*/ 880 w 4141"/>
                <a:gd name="T21" fmla="*/ 392 h 570"/>
                <a:gd name="T22" fmla="*/ 998 w 4141"/>
                <a:gd name="T23" fmla="*/ 147 h 570"/>
                <a:gd name="T24" fmla="*/ 1182 w 4141"/>
                <a:gd name="T25" fmla="*/ 142 h 570"/>
                <a:gd name="T26" fmla="*/ 1070 w 4141"/>
                <a:gd name="T27" fmla="*/ 453 h 570"/>
                <a:gd name="T28" fmla="*/ 905 w 4141"/>
                <a:gd name="T29" fmla="*/ 451 h 570"/>
                <a:gd name="T30" fmla="*/ 755 w 4141"/>
                <a:gd name="T31" fmla="*/ 146 h 570"/>
                <a:gd name="T32" fmla="*/ 3315 w 4141"/>
                <a:gd name="T33" fmla="*/ 181 h 570"/>
                <a:gd name="T34" fmla="*/ 3114 w 4141"/>
                <a:gd name="T35" fmla="*/ 330 h 570"/>
                <a:gd name="T36" fmla="*/ 3306 w 4141"/>
                <a:gd name="T37" fmla="*/ 508 h 570"/>
                <a:gd name="T38" fmla="*/ 3065 w 4141"/>
                <a:gd name="T39" fmla="*/ 434 h 570"/>
                <a:gd name="T40" fmla="*/ 3127 w 4141"/>
                <a:gd name="T41" fmla="*/ 145 h 570"/>
                <a:gd name="T42" fmla="*/ 4128 w 4141"/>
                <a:gd name="T43" fmla="*/ 453 h 570"/>
                <a:gd name="T44" fmla="*/ 4026 w 4141"/>
                <a:gd name="T45" fmla="*/ 183 h 570"/>
                <a:gd name="T46" fmla="*/ 3891 w 4141"/>
                <a:gd name="T47" fmla="*/ 448 h 570"/>
                <a:gd name="T48" fmla="*/ 3938 w 4141"/>
                <a:gd name="T49" fmla="*/ 152 h 570"/>
                <a:gd name="T50" fmla="*/ 3772 w 4141"/>
                <a:gd name="T51" fmla="*/ 412 h 570"/>
                <a:gd name="T52" fmla="*/ 3666 w 4141"/>
                <a:gd name="T53" fmla="*/ 137 h 570"/>
                <a:gd name="T54" fmla="*/ 2787 w 4141"/>
                <a:gd name="T55" fmla="*/ 352 h 570"/>
                <a:gd name="T56" fmla="*/ 2982 w 4141"/>
                <a:gd name="T57" fmla="*/ 403 h 570"/>
                <a:gd name="T58" fmla="*/ 2809 w 4141"/>
                <a:gd name="T59" fmla="*/ 448 h 570"/>
                <a:gd name="T60" fmla="*/ 2663 w 4141"/>
                <a:gd name="T61" fmla="*/ 139 h 570"/>
                <a:gd name="T62" fmla="*/ 2677 w 4141"/>
                <a:gd name="T63" fmla="*/ 196 h 570"/>
                <a:gd name="T64" fmla="*/ 2566 w 4141"/>
                <a:gd name="T65" fmla="*/ 448 h 570"/>
                <a:gd name="T66" fmla="*/ 2519 w 4141"/>
                <a:gd name="T67" fmla="*/ 144 h 570"/>
                <a:gd name="T68" fmla="*/ 2623 w 4141"/>
                <a:gd name="T69" fmla="*/ 139 h 570"/>
                <a:gd name="T70" fmla="*/ 2239 w 4141"/>
                <a:gd name="T71" fmla="*/ 453 h 570"/>
                <a:gd name="T72" fmla="*/ 2022 w 4141"/>
                <a:gd name="T73" fmla="*/ 369 h 570"/>
                <a:gd name="T74" fmla="*/ 2142 w 4141"/>
                <a:gd name="T75" fmla="*/ 180 h 570"/>
                <a:gd name="T76" fmla="*/ 2043 w 4141"/>
                <a:gd name="T77" fmla="*/ 168 h 570"/>
                <a:gd name="T78" fmla="*/ 1979 w 4141"/>
                <a:gd name="T79" fmla="*/ 148 h 570"/>
                <a:gd name="T80" fmla="*/ 1947 w 4141"/>
                <a:gd name="T81" fmla="*/ 189 h 570"/>
                <a:gd name="T82" fmla="*/ 1837 w 4141"/>
                <a:gd name="T83" fmla="*/ 453 h 570"/>
                <a:gd name="T84" fmla="*/ 1846 w 4141"/>
                <a:gd name="T85" fmla="*/ 142 h 570"/>
                <a:gd name="T86" fmla="*/ 1716 w 4141"/>
                <a:gd name="T87" fmla="*/ 137 h 570"/>
                <a:gd name="T88" fmla="*/ 1745 w 4141"/>
                <a:gd name="T89" fmla="*/ 195 h 570"/>
                <a:gd name="T90" fmla="*/ 1632 w 4141"/>
                <a:gd name="T91" fmla="*/ 443 h 570"/>
                <a:gd name="T92" fmla="*/ 1579 w 4141"/>
                <a:gd name="T93" fmla="*/ 147 h 570"/>
                <a:gd name="T94" fmla="*/ 1669 w 4141"/>
                <a:gd name="T95" fmla="*/ 148 h 570"/>
                <a:gd name="T96" fmla="*/ 1468 w 4141"/>
                <a:gd name="T97" fmla="*/ 452 h 570"/>
                <a:gd name="T98" fmla="*/ 1246 w 4141"/>
                <a:gd name="T99" fmla="*/ 406 h 570"/>
                <a:gd name="T100" fmla="*/ 1389 w 4141"/>
                <a:gd name="T101" fmla="*/ 185 h 570"/>
                <a:gd name="T102" fmla="*/ 1254 w 4141"/>
                <a:gd name="T103" fmla="*/ 177 h 570"/>
                <a:gd name="T104" fmla="*/ 686 w 4141"/>
                <a:gd name="T105" fmla="*/ 247 h 570"/>
                <a:gd name="T106" fmla="*/ 547 w 4141"/>
                <a:gd name="T107" fmla="*/ 458 h 570"/>
                <a:gd name="T108" fmla="*/ 633 w 4141"/>
                <a:gd name="T109" fmla="*/ 249 h 570"/>
                <a:gd name="T110" fmla="*/ 463 w 4141"/>
                <a:gd name="T111" fmla="*/ 205 h 570"/>
                <a:gd name="T112" fmla="*/ 42 w 4141"/>
                <a:gd name="T113" fmla="*/ 31 h 570"/>
                <a:gd name="T114" fmla="*/ 6 w 4141"/>
                <a:gd name="T115" fmla="*/ 451 h 570"/>
                <a:gd name="T116" fmla="*/ 3446 w 4141"/>
                <a:gd name="T117" fmla="*/ 53 h 570"/>
                <a:gd name="T118" fmla="*/ 366 w 4141"/>
                <a:gd name="T119" fmla="*/ 6 h 570"/>
                <a:gd name="T120" fmla="*/ 314 w 4141"/>
                <a:gd name="T121" fmla="*/ 443 h 570"/>
                <a:gd name="T122" fmla="*/ 216 w 4141"/>
                <a:gd name="T123" fmla="*/ 10 h 570"/>
                <a:gd name="T124" fmla="*/ 162 w 4141"/>
                <a:gd name="T125" fmla="*/ 1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41" h="570">
                  <a:moveTo>
                    <a:pt x="3129" y="430"/>
                  </a:moveTo>
                  <a:cubicBezTo>
                    <a:pt x="3122" y="436"/>
                    <a:pt x="3116" y="441"/>
                    <a:pt x="3112" y="446"/>
                  </a:cubicBezTo>
                  <a:cubicBezTo>
                    <a:pt x="3107" y="451"/>
                    <a:pt x="3104" y="455"/>
                    <a:pt x="3101" y="460"/>
                  </a:cubicBezTo>
                  <a:cubicBezTo>
                    <a:pt x="3098" y="464"/>
                    <a:pt x="3097" y="469"/>
                    <a:pt x="3096" y="473"/>
                  </a:cubicBezTo>
                  <a:cubicBezTo>
                    <a:pt x="3095" y="477"/>
                    <a:pt x="3094" y="482"/>
                    <a:pt x="3094" y="486"/>
                  </a:cubicBezTo>
                  <a:cubicBezTo>
                    <a:pt x="3094" y="500"/>
                    <a:pt x="3101" y="511"/>
                    <a:pt x="3116" y="518"/>
                  </a:cubicBezTo>
                  <a:cubicBezTo>
                    <a:pt x="3130" y="525"/>
                    <a:pt x="3150" y="529"/>
                    <a:pt x="3175" y="529"/>
                  </a:cubicBezTo>
                  <a:cubicBezTo>
                    <a:pt x="3191" y="529"/>
                    <a:pt x="3205" y="527"/>
                    <a:pt x="3216" y="524"/>
                  </a:cubicBezTo>
                  <a:cubicBezTo>
                    <a:pt x="3227" y="521"/>
                    <a:pt x="3236" y="517"/>
                    <a:pt x="3242" y="512"/>
                  </a:cubicBezTo>
                  <a:cubicBezTo>
                    <a:pt x="3249" y="507"/>
                    <a:pt x="3254" y="501"/>
                    <a:pt x="3257" y="494"/>
                  </a:cubicBezTo>
                  <a:cubicBezTo>
                    <a:pt x="3260" y="487"/>
                    <a:pt x="3261" y="480"/>
                    <a:pt x="3261" y="473"/>
                  </a:cubicBezTo>
                  <a:cubicBezTo>
                    <a:pt x="3261" y="460"/>
                    <a:pt x="3256" y="451"/>
                    <a:pt x="3246" y="444"/>
                  </a:cubicBezTo>
                  <a:cubicBezTo>
                    <a:pt x="3235" y="437"/>
                    <a:pt x="3222" y="433"/>
                    <a:pt x="3204" y="433"/>
                  </a:cubicBezTo>
                  <a:lnTo>
                    <a:pt x="3129" y="430"/>
                  </a:lnTo>
                  <a:close/>
                  <a:moveTo>
                    <a:pt x="2163" y="310"/>
                  </a:moveTo>
                  <a:cubicBezTo>
                    <a:pt x="2148" y="310"/>
                    <a:pt x="2136" y="312"/>
                    <a:pt x="2125" y="314"/>
                  </a:cubicBezTo>
                  <a:cubicBezTo>
                    <a:pt x="2114" y="317"/>
                    <a:pt x="2105" y="320"/>
                    <a:pt x="2098" y="325"/>
                  </a:cubicBezTo>
                  <a:cubicBezTo>
                    <a:pt x="2091" y="330"/>
                    <a:pt x="2085" y="336"/>
                    <a:pt x="2082" y="343"/>
                  </a:cubicBezTo>
                  <a:cubicBezTo>
                    <a:pt x="2079" y="350"/>
                    <a:pt x="2077" y="357"/>
                    <a:pt x="2077" y="366"/>
                  </a:cubicBezTo>
                  <a:cubicBezTo>
                    <a:pt x="2077" y="381"/>
                    <a:pt x="2082" y="393"/>
                    <a:pt x="2092" y="402"/>
                  </a:cubicBezTo>
                  <a:cubicBezTo>
                    <a:pt x="2101" y="411"/>
                    <a:pt x="2115" y="416"/>
                    <a:pt x="2132" y="416"/>
                  </a:cubicBezTo>
                  <a:cubicBezTo>
                    <a:pt x="2146" y="416"/>
                    <a:pt x="2159" y="412"/>
                    <a:pt x="2171" y="405"/>
                  </a:cubicBezTo>
                  <a:cubicBezTo>
                    <a:pt x="2183" y="398"/>
                    <a:pt x="2196" y="387"/>
                    <a:pt x="2209" y="372"/>
                  </a:cubicBezTo>
                  <a:lnTo>
                    <a:pt x="2209" y="310"/>
                  </a:lnTo>
                  <a:lnTo>
                    <a:pt x="2163" y="310"/>
                  </a:lnTo>
                  <a:close/>
                  <a:moveTo>
                    <a:pt x="1379" y="310"/>
                  </a:moveTo>
                  <a:cubicBezTo>
                    <a:pt x="1364" y="310"/>
                    <a:pt x="1352" y="312"/>
                    <a:pt x="1341" y="314"/>
                  </a:cubicBezTo>
                  <a:cubicBezTo>
                    <a:pt x="1330" y="317"/>
                    <a:pt x="1321" y="320"/>
                    <a:pt x="1314" y="325"/>
                  </a:cubicBezTo>
                  <a:cubicBezTo>
                    <a:pt x="1307" y="330"/>
                    <a:pt x="1301" y="336"/>
                    <a:pt x="1298" y="343"/>
                  </a:cubicBezTo>
                  <a:cubicBezTo>
                    <a:pt x="1295" y="350"/>
                    <a:pt x="1293" y="357"/>
                    <a:pt x="1293" y="366"/>
                  </a:cubicBezTo>
                  <a:cubicBezTo>
                    <a:pt x="1293" y="381"/>
                    <a:pt x="1298" y="393"/>
                    <a:pt x="1308" y="402"/>
                  </a:cubicBezTo>
                  <a:cubicBezTo>
                    <a:pt x="1317" y="411"/>
                    <a:pt x="1331" y="416"/>
                    <a:pt x="1348" y="416"/>
                  </a:cubicBezTo>
                  <a:cubicBezTo>
                    <a:pt x="1362" y="416"/>
                    <a:pt x="1375" y="412"/>
                    <a:pt x="1387" y="405"/>
                  </a:cubicBezTo>
                  <a:cubicBezTo>
                    <a:pt x="1399" y="398"/>
                    <a:pt x="1412" y="387"/>
                    <a:pt x="1425" y="372"/>
                  </a:cubicBezTo>
                  <a:lnTo>
                    <a:pt x="1425" y="310"/>
                  </a:lnTo>
                  <a:lnTo>
                    <a:pt x="1379" y="310"/>
                  </a:lnTo>
                  <a:close/>
                  <a:moveTo>
                    <a:pt x="587" y="310"/>
                  </a:moveTo>
                  <a:cubicBezTo>
                    <a:pt x="572" y="310"/>
                    <a:pt x="560" y="312"/>
                    <a:pt x="549" y="314"/>
                  </a:cubicBezTo>
                  <a:cubicBezTo>
                    <a:pt x="538" y="317"/>
                    <a:pt x="529" y="320"/>
                    <a:pt x="522" y="325"/>
                  </a:cubicBezTo>
                  <a:cubicBezTo>
                    <a:pt x="515" y="330"/>
                    <a:pt x="509" y="336"/>
                    <a:pt x="506" y="343"/>
                  </a:cubicBezTo>
                  <a:cubicBezTo>
                    <a:pt x="503" y="350"/>
                    <a:pt x="501" y="357"/>
                    <a:pt x="501" y="366"/>
                  </a:cubicBezTo>
                  <a:cubicBezTo>
                    <a:pt x="501" y="381"/>
                    <a:pt x="506" y="393"/>
                    <a:pt x="516" y="402"/>
                  </a:cubicBezTo>
                  <a:cubicBezTo>
                    <a:pt x="525" y="411"/>
                    <a:pt x="539" y="416"/>
                    <a:pt x="556" y="416"/>
                  </a:cubicBezTo>
                  <a:cubicBezTo>
                    <a:pt x="570" y="416"/>
                    <a:pt x="583" y="412"/>
                    <a:pt x="595" y="405"/>
                  </a:cubicBezTo>
                  <a:cubicBezTo>
                    <a:pt x="607" y="398"/>
                    <a:pt x="620" y="387"/>
                    <a:pt x="633" y="372"/>
                  </a:cubicBezTo>
                  <a:lnTo>
                    <a:pt x="633" y="310"/>
                  </a:lnTo>
                  <a:lnTo>
                    <a:pt x="587" y="310"/>
                  </a:lnTo>
                  <a:close/>
                  <a:moveTo>
                    <a:pt x="3664" y="182"/>
                  </a:moveTo>
                  <a:cubicBezTo>
                    <a:pt x="3648" y="182"/>
                    <a:pt x="3635" y="185"/>
                    <a:pt x="3623" y="190"/>
                  </a:cubicBezTo>
                  <a:cubicBezTo>
                    <a:pt x="3612" y="196"/>
                    <a:pt x="3602" y="204"/>
                    <a:pt x="3595" y="214"/>
                  </a:cubicBezTo>
                  <a:cubicBezTo>
                    <a:pt x="3588" y="224"/>
                    <a:pt x="3582" y="236"/>
                    <a:pt x="3578" y="250"/>
                  </a:cubicBezTo>
                  <a:cubicBezTo>
                    <a:pt x="3575" y="265"/>
                    <a:pt x="3573" y="280"/>
                    <a:pt x="3573" y="296"/>
                  </a:cubicBezTo>
                  <a:cubicBezTo>
                    <a:pt x="3573" y="312"/>
                    <a:pt x="3575" y="328"/>
                    <a:pt x="3578" y="342"/>
                  </a:cubicBezTo>
                  <a:cubicBezTo>
                    <a:pt x="3580" y="356"/>
                    <a:pt x="3585" y="368"/>
                    <a:pt x="3592" y="378"/>
                  </a:cubicBezTo>
                  <a:cubicBezTo>
                    <a:pt x="3599" y="389"/>
                    <a:pt x="3608" y="397"/>
                    <a:pt x="3620" y="403"/>
                  </a:cubicBezTo>
                  <a:cubicBezTo>
                    <a:pt x="3631" y="409"/>
                    <a:pt x="3646" y="413"/>
                    <a:pt x="3663" y="413"/>
                  </a:cubicBezTo>
                  <a:cubicBezTo>
                    <a:pt x="3679" y="413"/>
                    <a:pt x="3692" y="410"/>
                    <a:pt x="3704" y="404"/>
                  </a:cubicBezTo>
                  <a:cubicBezTo>
                    <a:pt x="3716" y="399"/>
                    <a:pt x="3725" y="391"/>
                    <a:pt x="3732" y="380"/>
                  </a:cubicBezTo>
                  <a:cubicBezTo>
                    <a:pt x="3740" y="370"/>
                    <a:pt x="3745" y="358"/>
                    <a:pt x="3749" y="344"/>
                  </a:cubicBezTo>
                  <a:cubicBezTo>
                    <a:pt x="3752" y="330"/>
                    <a:pt x="3754" y="315"/>
                    <a:pt x="3754" y="298"/>
                  </a:cubicBezTo>
                  <a:cubicBezTo>
                    <a:pt x="3754" y="282"/>
                    <a:pt x="3753" y="267"/>
                    <a:pt x="3750" y="253"/>
                  </a:cubicBezTo>
                  <a:cubicBezTo>
                    <a:pt x="3747" y="239"/>
                    <a:pt x="3742" y="227"/>
                    <a:pt x="3735" y="216"/>
                  </a:cubicBezTo>
                  <a:cubicBezTo>
                    <a:pt x="3728" y="205"/>
                    <a:pt x="3719" y="197"/>
                    <a:pt x="3708" y="191"/>
                  </a:cubicBezTo>
                  <a:cubicBezTo>
                    <a:pt x="3696" y="185"/>
                    <a:pt x="3682" y="182"/>
                    <a:pt x="3664" y="182"/>
                  </a:cubicBezTo>
                  <a:close/>
                  <a:moveTo>
                    <a:pt x="2864" y="179"/>
                  </a:moveTo>
                  <a:cubicBezTo>
                    <a:pt x="2851" y="179"/>
                    <a:pt x="2839" y="181"/>
                    <a:pt x="2829" y="186"/>
                  </a:cubicBezTo>
                  <a:cubicBezTo>
                    <a:pt x="2819" y="191"/>
                    <a:pt x="2811" y="198"/>
                    <a:pt x="2804" y="206"/>
                  </a:cubicBezTo>
                  <a:cubicBezTo>
                    <a:pt x="2797" y="214"/>
                    <a:pt x="2792" y="224"/>
                    <a:pt x="2788" y="235"/>
                  </a:cubicBezTo>
                  <a:cubicBezTo>
                    <a:pt x="2785" y="246"/>
                    <a:pt x="2782" y="257"/>
                    <a:pt x="2782" y="269"/>
                  </a:cubicBezTo>
                  <a:lnTo>
                    <a:pt x="2941" y="269"/>
                  </a:lnTo>
                  <a:cubicBezTo>
                    <a:pt x="2942" y="241"/>
                    <a:pt x="2936" y="219"/>
                    <a:pt x="2922" y="203"/>
                  </a:cubicBezTo>
                  <a:cubicBezTo>
                    <a:pt x="2909" y="187"/>
                    <a:pt x="2890" y="179"/>
                    <a:pt x="2864" y="179"/>
                  </a:cubicBezTo>
                  <a:close/>
                  <a:moveTo>
                    <a:pt x="3171" y="178"/>
                  </a:moveTo>
                  <a:cubicBezTo>
                    <a:pt x="3161" y="178"/>
                    <a:pt x="3152" y="180"/>
                    <a:pt x="3144" y="184"/>
                  </a:cubicBezTo>
                  <a:cubicBezTo>
                    <a:pt x="3137" y="187"/>
                    <a:pt x="3130" y="192"/>
                    <a:pt x="3125" y="198"/>
                  </a:cubicBezTo>
                  <a:cubicBezTo>
                    <a:pt x="3120" y="204"/>
                    <a:pt x="3116" y="211"/>
                    <a:pt x="3114" y="219"/>
                  </a:cubicBezTo>
                  <a:cubicBezTo>
                    <a:pt x="3111" y="227"/>
                    <a:pt x="3110" y="235"/>
                    <a:pt x="3110" y="244"/>
                  </a:cubicBezTo>
                  <a:cubicBezTo>
                    <a:pt x="3110" y="263"/>
                    <a:pt x="3116" y="278"/>
                    <a:pt x="3126" y="289"/>
                  </a:cubicBezTo>
                  <a:cubicBezTo>
                    <a:pt x="3137" y="300"/>
                    <a:pt x="3153" y="306"/>
                    <a:pt x="3172" y="306"/>
                  </a:cubicBezTo>
                  <a:cubicBezTo>
                    <a:pt x="3183" y="306"/>
                    <a:pt x="3192" y="304"/>
                    <a:pt x="3200" y="301"/>
                  </a:cubicBezTo>
                  <a:cubicBezTo>
                    <a:pt x="3208" y="297"/>
                    <a:pt x="3214" y="293"/>
                    <a:pt x="3219" y="287"/>
                  </a:cubicBezTo>
                  <a:cubicBezTo>
                    <a:pt x="3224" y="281"/>
                    <a:pt x="3228" y="274"/>
                    <a:pt x="3231" y="266"/>
                  </a:cubicBezTo>
                  <a:cubicBezTo>
                    <a:pt x="3233" y="258"/>
                    <a:pt x="3234" y="250"/>
                    <a:pt x="3234" y="242"/>
                  </a:cubicBezTo>
                  <a:cubicBezTo>
                    <a:pt x="3234" y="222"/>
                    <a:pt x="3229" y="206"/>
                    <a:pt x="3218" y="195"/>
                  </a:cubicBezTo>
                  <a:cubicBezTo>
                    <a:pt x="3207" y="184"/>
                    <a:pt x="3191" y="178"/>
                    <a:pt x="3171" y="178"/>
                  </a:cubicBezTo>
                  <a:close/>
                  <a:moveTo>
                    <a:pt x="3413" y="142"/>
                  </a:moveTo>
                  <a:cubicBezTo>
                    <a:pt x="3418" y="142"/>
                    <a:pt x="3422" y="142"/>
                    <a:pt x="3426" y="142"/>
                  </a:cubicBezTo>
                  <a:cubicBezTo>
                    <a:pt x="3429" y="143"/>
                    <a:pt x="3432" y="143"/>
                    <a:pt x="3434" y="144"/>
                  </a:cubicBezTo>
                  <a:cubicBezTo>
                    <a:pt x="3436" y="145"/>
                    <a:pt x="3437" y="146"/>
                    <a:pt x="3438" y="147"/>
                  </a:cubicBezTo>
                  <a:cubicBezTo>
                    <a:pt x="3439" y="149"/>
                    <a:pt x="3440" y="150"/>
                    <a:pt x="3440" y="152"/>
                  </a:cubicBezTo>
                  <a:lnTo>
                    <a:pt x="3440" y="443"/>
                  </a:lnTo>
                  <a:cubicBezTo>
                    <a:pt x="3440" y="445"/>
                    <a:pt x="3439" y="447"/>
                    <a:pt x="3438" y="448"/>
                  </a:cubicBezTo>
                  <a:cubicBezTo>
                    <a:pt x="3437" y="449"/>
                    <a:pt x="3436" y="450"/>
                    <a:pt x="3434" y="451"/>
                  </a:cubicBezTo>
                  <a:cubicBezTo>
                    <a:pt x="3432" y="452"/>
                    <a:pt x="3429" y="452"/>
                    <a:pt x="3426" y="453"/>
                  </a:cubicBezTo>
                  <a:cubicBezTo>
                    <a:pt x="3422" y="453"/>
                    <a:pt x="3418" y="453"/>
                    <a:pt x="3413" y="453"/>
                  </a:cubicBezTo>
                  <a:cubicBezTo>
                    <a:pt x="3407" y="453"/>
                    <a:pt x="3403" y="453"/>
                    <a:pt x="3400" y="453"/>
                  </a:cubicBezTo>
                  <a:cubicBezTo>
                    <a:pt x="3396" y="452"/>
                    <a:pt x="3393" y="452"/>
                    <a:pt x="3391" y="451"/>
                  </a:cubicBezTo>
                  <a:cubicBezTo>
                    <a:pt x="3389" y="450"/>
                    <a:pt x="3388" y="449"/>
                    <a:pt x="3387" y="448"/>
                  </a:cubicBezTo>
                  <a:cubicBezTo>
                    <a:pt x="3386" y="447"/>
                    <a:pt x="3386" y="445"/>
                    <a:pt x="3386" y="443"/>
                  </a:cubicBezTo>
                  <a:lnTo>
                    <a:pt x="3386" y="152"/>
                  </a:lnTo>
                  <a:cubicBezTo>
                    <a:pt x="3386" y="150"/>
                    <a:pt x="3386" y="149"/>
                    <a:pt x="3387" y="147"/>
                  </a:cubicBezTo>
                  <a:cubicBezTo>
                    <a:pt x="3388" y="146"/>
                    <a:pt x="3389" y="145"/>
                    <a:pt x="3391" y="144"/>
                  </a:cubicBezTo>
                  <a:cubicBezTo>
                    <a:pt x="3393" y="143"/>
                    <a:pt x="3396" y="143"/>
                    <a:pt x="3400" y="142"/>
                  </a:cubicBezTo>
                  <a:cubicBezTo>
                    <a:pt x="3403" y="142"/>
                    <a:pt x="3407" y="142"/>
                    <a:pt x="3413" y="142"/>
                  </a:cubicBezTo>
                  <a:close/>
                  <a:moveTo>
                    <a:pt x="780" y="142"/>
                  </a:moveTo>
                  <a:cubicBezTo>
                    <a:pt x="786" y="142"/>
                    <a:pt x="791" y="142"/>
                    <a:pt x="795" y="142"/>
                  </a:cubicBezTo>
                  <a:cubicBezTo>
                    <a:pt x="799" y="142"/>
                    <a:pt x="801" y="143"/>
                    <a:pt x="803" y="144"/>
                  </a:cubicBezTo>
                  <a:cubicBezTo>
                    <a:pt x="805" y="144"/>
                    <a:pt x="807" y="145"/>
                    <a:pt x="807" y="147"/>
                  </a:cubicBezTo>
                  <a:cubicBezTo>
                    <a:pt x="808" y="148"/>
                    <a:pt x="809" y="150"/>
                    <a:pt x="810" y="152"/>
                  </a:cubicBezTo>
                  <a:lnTo>
                    <a:pt x="880" y="392"/>
                  </a:lnTo>
                  <a:lnTo>
                    <a:pt x="881" y="395"/>
                  </a:lnTo>
                  <a:lnTo>
                    <a:pt x="881" y="392"/>
                  </a:lnTo>
                  <a:lnTo>
                    <a:pt x="946" y="152"/>
                  </a:lnTo>
                  <a:cubicBezTo>
                    <a:pt x="946" y="150"/>
                    <a:pt x="947" y="148"/>
                    <a:pt x="948" y="147"/>
                  </a:cubicBezTo>
                  <a:cubicBezTo>
                    <a:pt x="949" y="145"/>
                    <a:pt x="950" y="144"/>
                    <a:pt x="952" y="144"/>
                  </a:cubicBezTo>
                  <a:cubicBezTo>
                    <a:pt x="954" y="143"/>
                    <a:pt x="957" y="142"/>
                    <a:pt x="960" y="142"/>
                  </a:cubicBezTo>
                  <a:cubicBezTo>
                    <a:pt x="964" y="142"/>
                    <a:pt x="968" y="142"/>
                    <a:pt x="973" y="142"/>
                  </a:cubicBezTo>
                  <a:cubicBezTo>
                    <a:pt x="979" y="142"/>
                    <a:pt x="983" y="142"/>
                    <a:pt x="986" y="142"/>
                  </a:cubicBezTo>
                  <a:cubicBezTo>
                    <a:pt x="990" y="142"/>
                    <a:pt x="992" y="143"/>
                    <a:pt x="994" y="144"/>
                  </a:cubicBezTo>
                  <a:cubicBezTo>
                    <a:pt x="996" y="144"/>
                    <a:pt x="998" y="145"/>
                    <a:pt x="998" y="147"/>
                  </a:cubicBezTo>
                  <a:cubicBezTo>
                    <a:pt x="999" y="148"/>
                    <a:pt x="1000" y="150"/>
                    <a:pt x="1000" y="151"/>
                  </a:cubicBezTo>
                  <a:lnTo>
                    <a:pt x="1070" y="392"/>
                  </a:lnTo>
                  <a:lnTo>
                    <a:pt x="1071" y="395"/>
                  </a:lnTo>
                  <a:lnTo>
                    <a:pt x="1071" y="392"/>
                  </a:lnTo>
                  <a:lnTo>
                    <a:pt x="1140" y="152"/>
                  </a:lnTo>
                  <a:cubicBezTo>
                    <a:pt x="1141" y="150"/>
                    <a:pt x="1142" y="148"/>
                    <a:pt x="1143" y="147"/>
                  </a:cubicBezTo>
                  <a:cubicBezTo>
                    <a:pt x="1144" y="145"/>
                    <a:pt x="1145" y="144"/>
                    <a:pt x="1147" y="144"/>
                  </a:cubicBezTo>
                  <a:cubicBezTo>
                    <a:pt x="1149" y="143"/>
                    <a:pt x="1152" y="142"/>
                    <a:pt x="1156" y="142"/>
                  </a:cubicBezTo>
                  <a:cubicBezTo>
                    <a:pt x="1159" y="142"/>
                    <a:pt x="1164" y="142"/>
                    <a:pt x="1169" y="142"/>
                  </a:cubicBezTo>
                  <a:cubicBezTo>
                    <a:pt x="1174" y="142"/>
                    <a:pt x="1179" y="142"/>
                    <a:pt x="1182" y="142"/>
                  </a:cubicBezTo>
                  <a:cubicBezTo>
                    <a:pt x="1185" y="142"/>
                    <a:pt x="1187" y="143"/>
                    <a:pt x="1189" y="143"/>
                  </a:cubicBezTo>
                  <a:cubicBezTo>
                    <a:pt x="1191" y="144"/>
                    <a:pt x="1192" y="145"/>
                    <a:pt x="1193" y="146"/>
                  </a:cubicBezTo>
                  <a:lnTo>
                    <a:pt x="1194" y="151"/>
                  </a:lnTo>
                  <a:cubicBezTo>
                    <a:pt x="1194" y="152"/>
                    <a:pt x="1194" y="154"/>
                    <a:pt x="1194" y="156"/>
                  </a:cubicBezTo>
                  <a:cubicBezTo>
                    <a:pt x="1193" y="159"/>
                    <a:pt x="1192" y="161"/>
                    <a:pt x="1191" y="165"/>
                  </a:cubicBezTo>
                  <a:lnTo>
                    <a:pt x="1105" y="442"/>
                  </a:lnTo>
                  <a:cubicBezTo>
                    <a:pt x="1105" y="444"/>
                    <a:pt x="1104" y="446"/>
                    <a:pt x="1102" y="448"/>
                  </a:cubicBezTo>
                  <a:cubicBezTo>
                    <a:pt x="1101" y="449"/>
                    <a:pt x="1099" y="450"/>
                    <a:pt x="1097" y="451"/>
                  </a:cubicBezTo>
                  <a:cubicBezTo>
                    <a:pt x="1094" y="452"/>
                    <a:pt x="1091" y="453"/>
                    <a:pt x="1086" y="453"/>
                  </a:cubicBezTo>
                  <a:cubicBezTo>
                    <a:pt x="1082" y="453"/>
                    <a:pt x="1077" y="453"/>
                    <a:pt x="1070" y="453"/>
                  </a:cubicBezTo>
                  <a:cubicBezTo>
                    <a:pt x="1063" y="453"/>
                    <a:pt x="1058" y="453"/>
                    <a:pt x="1053" y="453"/>
                  </a:cubicBezTo>
                  <a:cubicBezTo>
                    <a:pt x="1049" y="452"/>
                    <a:pt x="1045" y="452"/>
                    <a:pt x="1042" y="451"/>
                  </a:cubicBezTo>
                  <a:cubicBezTo>
                    <a:pt x="1040" y="450"/>
                    <a:pt x="1038" y="449"/>
                    <a:pt x="1036" y="447"/>
                  </a:cubicBezTo>
                  <a:cubicBezTo>
                    <a:pt x="1035" y="446"/>
                    <a:pt x="1034" y="444"/>
                    <a:pt x="1033" y="442"/>
                  </a:cubicBezTo>
                  <a:lnTo>
                    <a:pt x="972" y="230"/>
                  </a:lnTo>
                  <a:lnTo>
                    <a:pt x="972" y="227"/>
                  </a:lnTo>
                  <a:lnTo>
                    <a:pt x="971" y="230"/>
                  </a:lnTo>
                  <a:lnTo>
                    <a:pt x="914" y="442"/>
                  </a:lnTo>
                  <a:cubicBezTo>
                    <a:pt x="913" y="444"/>
                    <a:pt x="912" y="446"/>
                    <a:pt x="911" y="448"/>
                  </a:cubicBezTo>
                  <a:cubicBezTo>
                    <a:pt x="910" y="449"/>
                    <a:pt x="908" y="450"/>
                    <a:pt x="905" y="451"/>
                  </a:cubicBezTo>
                  <a:cubicBezTo>
                    <a:pt x="902" y="452"/>
                    <a:pt x="898" y="453"/>
                    <a:pt x="894" y="453"/>
                  </a:cubicBezTo>
                  <a:cubicBezTo>
                    <a:pt x="889" y="453"/>
                    <a:pt x="884" y="453"/>
                    <a:pt x="878" y="453"/>
                  </a:cubicBezTo>
                  <a:cubicBezTo>
                    <a:pt x="871" y="453"/>
                    <a:pt x="865" y="453"/>
                    <a:pt x="861" y="453"/>
                  </a:cubicBezTo>
                  <a:cubicBezTo>
                    <a:pt x="857" y="452"/>
                    <a:pt x="853" y="452"/>
                    <a:pt x="851" y="451"/>
                  </a:cubicBezTo>
                  <a:cubicBezTo>
                    <a:pt x="848" y="450"/>
                    <a:pt x="846" y="449"/>
                    <a:pt x="845" y="447"/>
                  </a:cubicBezTo>
                  <a:cubicBezTo>
                    <a:pt x="843" y="446"/>
                    <a:pt x="842" y="444"/>
                    <a:pt x="842" y="442"/>
                  </a:cubicBezTo>
                  <a:lnTo>
                    <a:pt x="757" y="165"/>
                  </a:lnTo>
                  <a:cubicBezTo>
                    <a:pt x="755" y="161"/>
                    <a:pt x="755" y="159"/>
                    <a:pt x="754" y="156"/>
                  </a:cubicBezTo>
                  <a:cubicBezTo>
                    <a:pt x="754" y="154"/>
                    <a:pt x="754" y="152"/>
                    <a:pt x="754" y="151"/>
                  </a:cubicBezTo>
                  <a:cubicBezTo>
                    <a:pt x="754" y="149"/>
                    <a:pt x="754" y="147"/>
                    <a:pt x="755" y="146"/>
                  </a:cubicBezTo>
                  <a:cubicBezTo>
                    <a:pt x="756" y="145"/>
                    <a:pt x="757" y="144"/>
                    <a:pt x="759" y="143"/>
                  </a:cubicBezTo>
                  <a:cubicBezTo>
                    <a:pt x="761" y="143"/>
                    <a:pt x="764" y="142"/>
                    <a:pt x="768" y="142"/>
                  </a:cubicBezTo>
                  <a:cubicBezTo>
                    <a:pt x="771" y="142"/>
                    <a:pt x="775" y="142"/>
                    <a:pt x="780" y="142"/>
                  </a:cubicBezTo>
                  <a:close/>
                  <a:moveTo>
                    <a:pt x="3172" y="138"/>
                  </a:moveTo>
                  <a:cubicBezTo>
                    <a:pt x="3181" y="138"/>
                    <a:pt x="3189" y="138"/>
                    <a:pt x="3197" y="139"/>
                  </a:cubicBezTo>
                  <a:cubicBezTo>
                    <a:pt x="3205" y="140"/>
                    <a:pt x="3212" y="141"/>
                    <a:pt x="3219" y="143"/>
                  </a:cubicBezTo>
                  <a:lnTo>
                    <a:pt x="3307" y="143"/>
                  </a:lnTo>
                  <a:cubicBezTo>
                    <a:pt x="3311" y="143"/>
                    <a:pt x="3313" y="145"/>
                    <a:pt x="3315" y="148"/>
                  </a:cubicBezTo>
                  <a:cubicBezTo>
                    <a:pt x="3317" y="152"/>
                    <a:pt x="3318" y="158"/>
                    <a:pt x="3318" y="165"/>
                  </a:cubicBezTo>
                  <a:cubicBezTo>
                    <a:pt x="3318" y="172"/>
                    <a:pt x="3317" y="178"/>
                    <a:pt x="3315" y="181"/>
                  </a:cubicBezTo>
                  <a:cubicBezTo>
                    <a:pt x="3313" y="185"/>
                    <a:pt x="3310" y="186"/>
                    <a:pt x="3307" y="186"/>
                  </a:cubicBezTo>
                  <a:lnTo>
                    <a:pt x="3265" y="186"/>
                  </a:lnTo>
                  <a:cubicBezTo>
                    <a:pt x="3273" y="194"/>
                    <a:pt x="3278" y="203"/>
                    <a:pt x="3281" y="212"/>
                  </a:cubicBezTo>
                  <a:cubicBezTo>
                    <a:pt x="3284" y="221"/>
                    <a:pt x="3285" y="231"/>
                    <a:pt x="3285" y="241"/>
                  </a:cubicBezTo>
                  <a:cubicBezTo>
                    <a:pt x="3285" y="258"/>
                    <a:pt x="3283" y="273"/>
                    <a:pt x="3277" y="286"/>
                  </a:cubicBezTo>
                  <a:cubicBezTo>
                    <a:pt x="3272" y="299"/>
                    <a:pt x="3264" y="310"/>
                    <a:pt x="3254" y="319"/>
                  </a:cubicBezTo>
                  <a:cubicBezTo>
                    <a:pt x="3244" y="328"/>
                    <a:pt x="3232" y="335"/>
                    <a:pt x="3218" y="340"/>
                  </a:cubicBezTo>
                  <a:cubicBezTo>
                    <a:pt x="3205" y="344"/>
                    <a:pt x="3189" y="347"/>
                    <a:pt x="3172" y="347"/>
                  </a:cubicBezTo>
                  <a:cubicBezTo>
                    <a:pt x="3160" y="347"/>
                    <a:pt x="3149" y="345"/>
                    <a:pt x="3138" y="342"/>
                  </a:cubicBezTo>
                  <a:cubicBezTo>
                    <a:pt x="3128" y="339"/>
                    <a:pt x="3119" y="335"/>
                    <a:pt x="3114" y="330"/>
                  </a:cubicBezTo>
                  <a:cubicBezTo>
                    <a:pt x="3110" y="334"/>
                    <a:pt x="3107" y="339"/>
                    <a:pt x="3104" y="344"/>
                  </a:cubicBezTo>
                  <a:cubicBezTo>
                    <a:pt x="3102" y="348"/>
                    <a:pt x="3100" y="354"/>
                    <a:pt x="3100" y="361"/>
                  </a:cubicBezTo>
                  <a:cubicBezTo>
                    <a:pt x="3100" y="368"/>
                    <a:pt x="3104" y="375"/>
                    <a:pt x="3111" y="379"/>
                  </a:cubicBezTo>
                  <a:cubicBezTo>
                    <a:pt x="3118" y="384"/>
                    <a:pt x="3127" y="387"/>
                    <a:pt x="3139" y="388"/>
                  </a:cubicBezTo>
                  <a:lnTo>
                    <a:pt x="3215" y="391"/>
                  </a:lnTo>
                  <a:cubicBezTo>
                    <a:pt x="3230" y="391"/>
                    <a:pt x="3243" y="393"/>
                    <a:pt x="3255" y="397"/>
                  </a:cubicBezTo>
                  <a:cubicBezTo>
                    <a:pt x="3267" y="400"/>
                    <a:pt x="3278" y="405"/>
                    <a:pt x="3286" y="412"/>
                  </a:cubicBezTo>
                  <a:cubicBezTo>
                    <a:pt x="3295" y="419"/>
                    <a:pt x="3302" y="427"/>
                    <a:pt x="3307" y="436"/>
                  </a:cubicBezTo>
                  <a:cubicBezTo>
                    <a:pt x="3312" y="446"/>
                    <a:pt x="3315" y="457"/>
                    <a:pt x="3315" y="470"/>
                  </a:cubicBezTo>
                  <a:cubicBezTo>
                    <a:pt x="3315" y="483"/>
                    <a:pt x="3312" y="496"/>
                    <a:pt x="3306" y="508"/>
                  </a:cubicBezTo>
                  <a:cubicBezTo>
                    <a:pt x="3301" y="520"/>
                    <a:pt x="3292" y="531"/>
                    <a:pt x="3280" y="540"/>
                  </a:cubicBezTo>
                  <a:cubicBezTo>
                    <a:pt x="3269" y="549"/>
                    <a:pt x="3254" y="557"/>
                    <a:pt x="3236" y="562"/>
                  </a:cubicBezTo>
                  <a:cubicBezTo>
                    <a:pt x="3218" y="567"/>
                    <a:pt x="3197" y="570"/>
                    <a:pt x="3173" y="570"/>
                  </a:cubicBezTo>
                  <a:cubicBezTo>
                    <a:pt x="3149" y="570"/>
                    <a:pt x="3129" y="568"/>
                    <a:pt x="3112" y="564"/>
                  </a:cubicBezTo>
                  <a:cubicBezTo>
                    <a:pt x="3096" y="560"/>
                    <a:pt x="3082" y="554"/>
                    <a:pt x="3072" y="547"/>
                  </a:cubicBezTo>
                  <a:cubicBezTo>
                    <a:pt x="3061" y="541"/>
                    <a:pt x="3054" y="532"/>
                    <a:pt x="3049" y="523"/>
                  </a:cubicBezTo>
                  <a:cubicBezTo>
                    <a:pt x="3044" y="513"/>
                    <a:pt x="3042" y="503"/>
                    <a:pt x="3042" y="491"/>
                  </a:cubicBezTo>
                  <a:cubicBezTo>
                    <a:pt x="3042" y="484"/>
                    <a:pt x="3043" y="477"/>
                    <a:pt x="3044" y="471"/>
                  </a:cubicBezTo>
                  <a:cubicBezTo>
                    <a:pt x="3046" y="464"/>
                    <a:pt x="3049" y="458"/>
                    <a:pt x="3052" y="451"/>
                  </a:cubicBezTo>
                  <a:cubicBezTo>
                    <a:pt x="3056" y="445"/>
                    <a:pt x="3060" y="440"/>
                    <a:pt x="3065" y="434"/>
                  </a:cubicBezTo>
                  <a:cubicBezTo>
                    <a:pt x="3071" y="429"/>
                    <a:pt x="3077" y="423"/>
                    <a:pt x="3084" y="418"/>
                  </a:cubicBezTo>
                  <a:cubicBezTo>
                    <a:pt x="3073" y="412"/>
                    <a:pt x="3065" y="406"/>
                    <a:pt x="3060" y="397"/>
                  </a:cubicBezTo>
                  <a:cubicBezTo>
                    <a:pt x="3055" y="389"/>
                    <a:pt x="3053" y="380"/>
                    <a:pt x="3053" y="371"/>
                  </a:cubicBezTo>
                  <a:cubicBezTo>
                    <a:pt x="3053" y="358"/>
                    <a:pt x="3055" y="346"/>
                    <a:pt x="3061" y="335"/>
                  </a:cubicBezTo>
                  <a:cubicBezTo>
                    <a:pt x="3066" y="325"/>
                    <a:pt x="3073" y="316"/>
                    <a:pt x="3081" y="308"/>
                  </a:cubicBezTo>
                  <a:cubicBezTo>
                    <a:pt x="3074" y="300"/>
                    <a:pt x="3069" y="290"/>
                    <a:pt x="3065" y="280"/>
                  </a:cubicBezTo>
                  <a:cubicBezTo>
                    <a:pt x="3061" y="270"/>
                    <a:pt x="3059" y="258"/>
                    <a:pt x="3059" y="244"/>
                  </a:cubicBezTo>
                  <a:cubicBezTo>
                    <a:pt x="3059" y="227"/>
                    <a:pt x="3062" y="212"/>
                    <a:pt x="3068" y="199"/>
                  </a:cubicBezTo>
                  <a:cubicBezTo>
                    <a:pt x="3073" y="186"/>
                    <a:pt x="3081" y="175"/>
                    <a:pt x="3091" y="166"/>
                  </a:cubicBezTo>
                  <a:cubicBezTo>
                    <a:pt x="3101" y="157"/>
                    <a:pt x="3113" y="150"/>
                    <a:pt x="3127" y="145"/>
                  </a:cubicBezTo>
                  <a:cubicBezTo>
                    <a:pt x="3141" y="140"/>
                    <a:pt x="3156" y="138"/>
                    <a:pt x="3172" y="138"/>
                  </a:cubicBezTo>
                  <a:close/>
                  <a:moveTo>
                    <a:pt x="4037" y="137"/>
                  </a:moveTo>
                  <a:cubicBezTo>
                    <a:pt x="4056" y="137"/>
                    <a:pt x="4073" y="140"/>
                    <a:pt x="4086" y="147"/>
                  </a:cubicBezTo>
                  <a:cubicBezTo>
                    <a:pt x="4099" y="153"/>
                    <a:pt x="4110" y="162"/>
                    <a:pt x="4118" y="173"/>
                  </a:cubicBezTo>
                  <a:cubicBezTo>
                    <a:pt x="4127" y="184"/>
                    <a:pt x="4132" y="197"/>
                    <a:pt x="4136" y="212"/>
                  </a:cubicBezTo>
                  <a:cubicBezTo>
                    <a:pt x="4140" y="227"/>
                    <a:pt x="4141" y="245"/>
                    <a:pt x="4141" y="265"/>
                  </a:cubicBezTo>
                  <a:lnTo>
                    <a:pt x="4141" y="443"/>
                  </a:lnTo>
                  <a:cubicBezTo>
                    <a:pt x="4141" y="445"/>
                    <a:pt x="4141" y="447"/>
                    <a:pt x="4140" y="448"/>
                  </a:cubicBezTo>
                  <a:cubicBezTo>
                    <a:pt x="4139" y="449"/>
                    <a:pt x="4138" y="450"/>
                    <a:pt x="4136" y="451"/>
                  </a:cubicBezTo>
                  <a:cubicBezTo>
                    <a:pt x="4134" y="452"/>
                    <a:pt x="4131" y="452"/>
                    <a:pt x="4128" y="453"/>
                  </a:cubicBezTo>
                  <a:cubicBezTo>
                    <a:pt x="4124" y="453"/>
                    <a:pt x="4120" y="453"/>
                    <a:pt x="4115" y="453"/>
                  </a:cubicBezTo>
                  <a:cubicBezTo>
                    <a:pt x="4109" y="453"/>
                    <a:pt x="4105" y="453"/>
                    <a:pt x="4101" y="453"/>
                  </a:cubicBezTo>
                  <a:cubicBezTo>
                    <a:pt x="4098" y="452"/>
                    <a:pt x="4095" y="452"/>
                    <a:pt x="4093" y="451"/>
                  </a:cubicBezTo>
                  <a:cubicBezTo>
                    <a:pt x="4091" y="450"/>
                    <a:pt x="4090" y="449"/>
                    <a:pt x="4089" y="448"/>
                  </a:cubicBezTo>
                  <a:cubicBezTo>
                    <a:pt x="4088" y="447"/>
                    <a:pt x="4088" y="445"/>
                    <a:pt x="4088" y="443"/>
                  </a:cubicBezTo>
                  <a:lnTo>
                    <a:pt x="4088" y="273"/>
                  </a:lnTo>
                  <a:cubicBezTo>
                    <a:pt x="4088" y="256"/>
                    <a:pt x="4087" y="242"/>
                    <a:pt x="4084" y="232"/>
                  </a:cubicBezTo>
                  <a:cubicBezTo>
                    <a:pt x="4081" y="222"/>
                    <a:pt x="4078" y="213"/>
                    <a:pt x="4073" y="206"/>
                  </a:cubicBezTo>
                  <a:cubicBezTo>
                    <a:pt x="4068" y="199"/>
                    <a:pt x="4061" y="193"/>
                    <a:pt x="4053" y="189"/>
                  </a:cubicBezTo>
                  <a:cubicBezTo>
                    <a:pt x="4045" y="185"/>
                    <a:pt x="4036" y="183"/>
                    <a:pt x="4026" y="183"/>
                  </a:cubicBezTo>
                  <a:cubicBezTo>
                    <a:pt x="4013" y="183"/>
                    <a:pt x="3999" y="188"/>
                    <a:pt x="3986" y="198"/>
                  </a:cubicBezTo>
                  <a:cubicBezTo>
                    <a:pt x="3972" y="207"/>
                    <a:pt x="3958" y="221"/>
                    <a:pt x="3944" y="239"/>
                  </a:cubicBezTo>
                  <a:lnTo>
                    <a:pt x="3944" y="443"/>
                  </a:lnTo>
                  <a:cubicBezTo>
                    <a:pt x="3944" y="445"/>
                    <a:pt x="3943" y="447"/>
                    <a:pt x="3942" y="448"/>
                  </a:cubicBezTo>
                  <a:cubicBezTo>
                    <a:pt x="3941" y="449"/>
                    <a:pt x="3940" y="450"/>
                    <a:pt x="3938" y="451"/>
                  </a:cubicBezTo>
                  <a:cubicBezTo>
                    <a:pt x="3936" y="452"/>
                    <a:pt x="3933" y="452"/>
                    <a:pt x="3930" y="453"/>
                  </a:cubicBezTo>
                  <a:cubicBezTo>
                    <a:pt x="3926" y="453"/>
                    <a:pt x="3922" y="453"/>
                    <a:pt x="3917" y="453"/>
                  </a:cubicBezTo>
                  <a:cubicBezTo>
                    <a:pt x="3911" y="453"/>
                    <a:pt x="3907" y="453"/>
                    <a:pt x="3904" y="453"/>
                  </a:cubicBezTo>
                  <a:cubicBezTo>
                    <a:pt x="3900" y="452"/>
                    <a:pt x="3897" y="452"/>
                    <a:pt x="3895" y="451"/>
                  </a:cubicBezTo>
                  <a:cubicBezTo>
                    <a:pt x="3893" y="450"/>
                    <a:pt x="3892" y="449"/>
                    <a:pt x="3891" y="448"/>
                  </a:cubicBezTo>
                  <a:cubicBezTo>
                    <a:pt x="3890" y="447"/>
                    <a:pt x="3890" y="445"/>
                    <a:pt x="3890" y="443"/>
                  </a:cubicBezTo>
                  <a:lnTo>
                    <a:pt x="3890" y="152"/>
                  </a:lnTo>
                  <a:cubicBezTo>
                    <a:pt x="3890" y="150"/>
                    <a:pt x="3890" y="148"/>
                    <a:pt x="3891" y="147"/>
                  </a:cubicBezTo>
                  <a:cubicBezTo>
                    <a:pt x="3892" y="146"/>
                    <a:pt x="3893" y="145"/>
                    <a:pt x="3895" y="144"/>
                  </a:cubicBezTo>
                  <a:cubicBezTo>
                    <a:pt x="3897" y="143"/>
                    <a:pt x="3899" y="142"/>
                    <a:pt x="3902" y="142"/>
                  </a:cubicBezTo>
                  <a:cubicBezTo>
                    <a:pt x="3905" y="142"/>
                    <a:pt x="3909" y="142"/>
                    <a:pt x="3914" y="142"/>
                  </a:cubicBezTo>
                  <a:cubicBezTo>
                    <a:pt x="3919" y="142"/>
                    <a:pt x="3923" y="142"/>
                    <a:pt x="3926" y="142"/>
                  </a:cubicBezTo>
                  <a:cubicBezTo>
                    <a:pt x="3929" y="142"/>
                    <a:pt x="3932" y="143"/>
                    <a:pt x="3934" y="144"/>
                  </a:cubicBezTo>
                  <a:cubicBezTo>
                    <a:pt x="3935" y="145"/>
                    <a:pt x="3936" y="146"/>
                    <a:pt x="3937" y="147"/>
                  </a:cubicBezTo>
                  <a:cubicBezTo>
                    <a:pt x="3938" y="148"/>
                    <a:pt x="3938" y="150"/>
                    <a:pt x="3938" y="152"/>
                  </a:cubicBezTo>
                  <a:lnTo>
                    <a:pt x="3938" y="190"/>
                  </a:lnTo>
                  <a:cubicBezTo>
                    <a:pt x="3955" y="172"/>
                    <a:pt x="3971" y="158"/>
                    <a:pt x="3988" y="150"/>
                  </a:cubicBezTo>
                  <a:cubicBezTo>
                    <a:pt x="4004" y="141"/>
                    <a:pt x="4020" y="137"/>
                    <a:pt x="4037" y="137"/>
                  </a:cubicBezTo>
                  <a:close/>
                  <a:moveTo>
                    <a:pt x="3666" y="137"/>
                  </a:moveTo>
                  <a:cubicBezTo>
                    <a:pt x="3690" y="137"/>
                    <a:pt x="3711" y="141"/>
                    <a:pt x="3729" y="148"/>
                  </a:cubicBezTo>
                  <a:cubicBezTo>
                    <a:pt x="3747" y="155"/>
                    <a:pt x="3762" y="165"/>
                    <a:pt x="3774" y="179"/>
                  </a:cubicBezTo>
                  <a:cubicBezTo>
                    <a:pt x="3786" y="192"/>
                    <a:pt x="3795" y="209"/>
                    <a:pt x="3801" y="228"/>
                  </a:cubicBezTo>
                  <a:cubicBezTo>
                    <a:pt x="3806" y="248"/>
                    <a:pt x="3809" y="270"/>
                    <a:pt x="3809" y="294"/>
                  </a:cubicBezTo>
                  <a:cubicBezTo>
                    <a:pt x="3809" y="318"/>
                    <a:pt x="3806" y="340"/>
                    <a:pt x="3800" y="360"/>
                  </a:cubicBezTo>
                  <a:cubicBezTo>
                    <a:pt x="3794" y="380"/>
                    <a:pt x="3784" y="397"/>
                    <a:pt x="3772" y="412"/>
                  </a:cubicBezTo>
                  <a:cubicBezTo>
                    <a:pt x="3760" y="426"/>
                    <a:pt x="3744" y="437"/>
                    <a:pt x="3725" y="445"/>
                  </a:cubicBezTo>
                  <a:cubicBezTo>
                    <a:pt x="3707" y="454"/>
                    <a:pt x="3685" y="458"/>
                    <a:pt x="3660" y="458"/>
                  </a:cubicBezTo>
                  <a:cubicBezTo>
                    <a:pt x="3636" y="458"/>
                    <a:pt x="3615" y="454"/>
                    <a:pt x="3598" y="447"/>
                  </a:cubicBezTo>
                  <a:cubicBezTo>
                    <a:pt x="3580" y="440"/>
                    <a:pt x="3565" y="429"/>
                    <a:pt x="3553" y="416"/>
                  </a:cubicBezTo>
                  <a:cubicBezTo>
                    <a:pt x="3541" y="402"/>
                    <a:pt x="3532" y="386"/>
                    <a:pt x="3526" y="366"/>
                  </a:cubicBezTo>
                  <a:cubicBezTo>
                    <a:pt x="3521" y="347"/>
                    <a:pt x="3518" y="325"/>
                    <a:pt x="3518" y="300"/>
                  </a:cubicBezTo>
                  <a:cubicBezTo>
                    <a:pt x="3518" y="276"/>
                    <a:pt x="3521" y="254"/>
                    <a:pt x="3527" y="234"/>
                  </a:cubicBezTo>
                  <a:cubicBezTo>
                    <a:pt x="3533" y="214"/>
                    <a:pt x="3542" y="197"/>
                    <a:pt x="3555" y="183"/>
                  </a:cubicBezTo>
                  <a:cubicBezTo>
                    <a:pt x="3567" y="168"/>
                    <a:pt x="3583" y="157"/>
                    <a:pt x="3601" y="149"/>
                  </a:cubicBezTo>
                  <a:cubicBezTo>
                    <a:pt x="3620" y="141"/>
                    <a:pt x="3642" y="137"/>
                    <a:pt x="3666" y="137"/>
                  </a:cubicBezTo>
                  <a:close/>
                  <a:moveTo>
                    <a:pt x="2867" y="137"/>
                  </a:moveTo>
                  <a:cubicBezTo>
                    <a:pt x="2890" y="137"/>
                    <a:pt x="2909" y="141"/>
                    <a:pt x="2925" y="148"/>
                  </a:cubicBezTo>
                  <a:cubicBezTo>
                    <a:pt x="2941" y="155"/>
                    <a:pt x="2955" y="165"/>
                    <a:pt x="2965" y="178"/>
                  </a:cubicBezTo>
                  <a:cubicBezTo>
                    <a:pt x="2975" y="190"/>
                    <a:pt x="2983" y="205"/>
                    <a:pt x="2988" y="221"/>
                  </a:cubicBezTo>
                  <a:cubicBezTo>
                    <a:pt x="2993" y="238"/>
                    <a:pt x="2995" y="256"/>
                    <a:pt x="2995" y="275"/>
                  </a:cubicBezTo>
                  <a:lnTo>
                    <a:pt x="2995" y="285"/>
                  </a:lnTo>
                  <a:cubicBezTo>
                    <a:pt x="2995" y="293"/>
                    <a:pt x="2993" y="299"/>
                    <a:pt x="2989" y="303"/>
                  </a:cubicBezTo>
                  <a:cubicBezTo>
                    <a:pt x="2984" y="306"/>
                    <a:pt x="2980" y="308"/>
                    <a:pt x="2974" y="308"/>
                  </a:cubicBezTo>
                  <a:lnTo>
                    <a:pt x="2782" y="308"/>
                  </a:lnTo>
                  <a:cubicBezTo>
                    <a:pt x="2782" y="324"/>
                    <a:pt x="2784" y="339"/>
                    <a:pt x="2787" y="352"/>
                  </a:cubicBezTo>
                  <a:cubicBezTo>
                    <a:pt x="2790" y="365"/>
                    <a:pt x="2796" y="376"/>
                    <a:pt x="2803" y="385"/>
                  </a:cubicBezTo>
                  <a:cubicBezTo>
                    <a:pt x="2811" y="395"/>
                    <a:pt x="2821" y="402"/>
                    <a:pt x="2833" y="407"/>
                  </a:cubicBezTo>
                  <a:cubicBezTo>
                    <a:pt x="2845" y="412"/>
                    <a:pt x="2860" y="414"/>
                    <a:pt x="2878" y="414"/>
                  </a:cubicBezTo>
                  <a:cubicBezTo>
                    <a:pt x="2891" y="414"/>
                    <a:pt x="2904" y="413"/>
                    <a:pt x="2915" y="411"/>
                  </a:cubicBezTo>
                  <a:cubicBezTo>
                    <a:pt x="2926" y="409"/>
                    <a:pt x="2935" y="406"/>
                    <a:pt x="2943" y="403"/>
                  </a:cubicBezTo>
                  <a:cubicBezTo>
                    <a:pt x="2951" y="400"/>
                    <a:pt x="2957" y="398"/>
                    <a:pt x="2962" y="396"/>
                  </a:cubicBezTo>
                  <a:cubicBezTo>
                    <a:pt x="2967" y="393"/>
                    <a:pt x="2971" y="392"/>
                    <a:pt x="2974" y="392"/>
                  </a:cubicBezTo>
                  <a:cubicBezTo>
                    <a:pt x="2975" y="392"/>
                    <a:pt x="2977" y="393"/>
                    <a:pt x="2978" y="393"/>
                  </a:cubicBezTo>
                  <a:cubicBezTo>
                    <a:pt x="2979" y="394"/>
                    <a:pt x="2980" y="395"/>
                    <a:pt x="2981" y="397"/>
                  </a:cubicBezTo>
                  <a:cubicBezTo>
                    <a:pt x="2981" y="398"/>
                    <a:pt x="2982" y="400"/>
                    <a:pt x="2982" y="403"/>
                  </a:cubicBezTo>
                  <a:cubicBezTo>
                    <a:pt x="2983" y="406"/>
                    <a:pt x="2983" y="409"/>
                    <a:pt x="2983" y="413"/>
                  </a:cubicBezTo>
                  <a:cubicBezTo>
                    <a:pt x="2983" y="416"/>
                    <a:pt x="2983" y="418"/>
                    <a:pt x="2982" y="420"/>
                  </a:cubicBezTo>
                  <a:cubicBezTo>
                    <a:pt x="2982" y="422"/>
                    <a:pt x="2982" y="424"/>
                    <a:pt x="2982" y="426"/>
                  </a:cubicBezTo>
                  <a:cubicBezTo>
                    <a:pt x="2981" y="427"/>
                    <a:pt x="2981" y="429"/>
                    <a:pt x="2980" y="430"/>
                  </a:cubicBezTo>
                  <a:cubicBezTo>
                    <a:pt x="2979" y="431"/>
                    <a:pt x="2978" y="433"/>
                    <a:pt x="2977" y="434"/>
                  </a:cubicBezTo>
                  <a:cubicBezTo>
                    <a:pt x="2976" y="435"/>
                    <a:pt x="2972" y="437"/>
                    <a:pt x="2967" y="440"/>
                  </a:cubicBezTo>
                  <a:cubicBezTo>
                    <a:pt x="2961" y="442"/>
                    <a:pt x="2953" y="445"/>
                    <a:pt x="2944" y="448"/>
                  </a:cubicBezTo>
                  <a:cubicBezTo>
                    <a:pt x="2935" y="450"/>
                    <a:pt x="2924" y="452"/>
                    <a:pt x="2912" y="455"/>
                  </a:cubicBezTo>
                  <a:cubicBezTo>
                    <a:pt x="2899" y="457"/>
                    <a:pt x="2886" y="458"/>
                    <a:pt x="2873" y="458"/>
                  </a:cubicBezTo>
                  <a:cubicBezTo>
                    <a:pt x="2849" y="458"/>
                    <a:pt x="2828" y="454"/>
                    <a:pt x="2809" y="448"/>
                  </a:cubicBezTo>
                  <a:cubicBezTo>
                    <a:pt x="2791" y="441"/>
                    <a:pt x="2776" y="431"/>
                    <a:pt x="2764" y="418"/>
                  </a:cubicBezTo>
                  <a:cubicBezTo>
                    <a:pt x="2752" y="405"/>
                    <a:pt x="2742" y="388"/>
                    <a:pt x="2736" y="368"/>
                  </a:cubicBezTo>
                  <a:cubicBezTo>
                    <a:pt x="2730" y="348"/>
                    <a:pt x="2727" y="325"/>
                    <a:pt x="2727" y="299"/>
                  </a:cubicBezTo>
                  <a:cubicBezTo>
                    <a:pt x="2727" y="274"/>
                    <a:pt x="2730" y="251"/>
                    <a:pt x="2736" y="231"/>
                  </a:cubicBezTo>
                  <a:cubicBezTo>
                    <a:pt x="2743" y="211"/>
                    <a:pt x="2752" y="194"/>
                    <a:pt x="2764" y="180"/>
                  </a:cubicBezTo>
                  <a:cubicBezTo>
                    <a:pt x="2777" y="166"/>
                    <a:pt x="2791" y="156"/>
                    <a:pt x="2809" y="148"/>
                  </a:cubicBezTo>
                  <a:cubicBezTo>
                    <a:pt x="2826" y="141"/>
                    <a:pt x="2845" y="137"/>
                    <a:pt x="2867" y="137"/>
                  </a:cubicBezTo>
                  <a:close/>
                  <a:moveTo>
                    <a:pt x="2642" y="137"/>
                  </a:moveTo>
                  <a:cubicBezTo>
                    <a:pt x="2645" y="137"/>
                    <a:pt x="2648" y="137"/>
                    <a:pt x="2652" y="137"/>
                  </a:cubicBezTo>
                  <a:cubicBezTo>
                    <a:pt x="2655" y="138"/>
                    <a:pt x="2659" y="138"/>
                    <a:pt x="2663" y="139"/>
                  </a:cubicBezTo>
                  <a:cubicBezTo>
                    <a:pt x="2667" y="140"/>
                    <a:pt x="2670" y="141"/>
                    <a:pt x="2673" y="142"/>
                  </a:cubicBezTo>
                  <a:cubicBezTo>
                    <a:pt x="2677" y="143"/>
                    <a:pt x="2679" y="144"/>
                    <a:pt x="2680" y="145"/>
                  </a:cubicBezTo>
                  <a:cubicBezTo>
                    <a:pt x="2681" y="146"/>
                    <a:pt x="2682" y="148"/>
                    <a:pt x="2683" y="148"/>
                  </a:cubicBezTo>
                  <a:cubicBezTo>
                    <a:pt x="2683" y="149"/>
                    <a:pt x="2683" y="151"/>
                    <a:pt x="2684" y="152"/>
                  </a:cubicBezTo>
                  <a:cubicBezTo>
                    <a:pt x="2684" y="154"/>
                    <a:pt x="2684" y="156"/>
                    <a:pt x="2684" y="159"/>
                  </a:cubicBezTo>
                  <a:cubicBezTo>
                    <a:pt x="2685" y="162"/>
                    <a:pt x="2685" y="166"/>
                    <a:pt x="2685" y="171"/>
                  </a:cubicBezTo>
                  <a:cubicBezTo>
                    <a:pt x="2685" y="175"/>
                    <a:pt x="2685" y="179"/>
                    <a:pt x="2684" y="183"/>
                  </a:cubicBezTo>
                  <a:cubicBezTo>
                    <a:pt x="2684" y="186"/>
                    <a:pt x="2684" y="188"/>
                    <a:pt x="2683" y="190"/>
                  </a:cubicBezTo>
                  <a:cubicBezTo>
                    <a:pt x="2682" y="192"/>
                    <a:pt x="2682" y="194"/>
                    <a:pt x="2681" y="195"/>
                  </a:cubicBezTo>
                  <a:cubicBezTo>
                    <a:pt x="2680" y="195"/>
                    <a:pt x="2678" y="196"/>
                    <a:pt x="2677" y="196"/>
                  </a:cubicBezTo>
                  <a:cubicBezTo>
                    <a:pt x="2675" y="196"/>
                    <a:pt x="2673" y="195"/>
                    <a:pt x="2670" y="195"/>
                  </a:cubicBezTo>
                  <a:cubicBezTo>
                    <a:pt x="2668" y="194"/>
                    <a:pt x="2665" y="193"/>
                    <a:pt x="2662" y="192"/>
                  </a:cubicBezTo>
                  <a:cubicBezTo>
                    <a:pt x="2659" y="191"/>
                    <a:pt x="2655" y="190"/>
                    <a:pt x="2651" y="189"/>
                  </a:cubicBezTo>
                  <a:cubicBezTo>
                    <a:pt x="2647" y="188"/>
                    <a:pt x="2643" y="188"/>
                    <a:pt x="2639" y="188"/>
                  </a:cubicBezTo>
                  <a:cubicBezTo>
                    <a:pt x="2633" y="188"/>
                    <a:pt x="2628" y="189"/>
                    <a:pt x="2623" y="191"/>
                  </a:cubicBezTo>
                  <a:cubicBezTo>
                    <a:pt x="2618" y="193"/>
                    <a:pt x="2612" y="197"/>
                    <a:pt x="2606" y="201"/>
                  </a:cubicBezTo>
                  <a:cubicBezTo>
                    <a:pt x="2601" y="206"/>
                    <a:pt x="2595" y="213"/>
                    <a:pt x="2588" y="221"/>
                  </a:cubicBezTo>
                  <a:cubicBezTo>
                    <a:pt x="2582" y="229"/>
                    <a:pt x="2575" y="240"/>
                    <a:pt x="2568" y="251"/>
                  </a:cubicBezTo>
                  <a:lnTo>
                    <a:pt x="2568" y="443"/>
                  </a:lnTo>
                  <a:cubicBezTo>
                    <a:pt x="2568" y="445"/>
                    <a:pt x="2567" y="447"/>
                    <a:pt x="2566" y="448"/>
                  </a:cubicBezTo>
                  <a:cubicBezTo>
                    <a:pt x="2565" y="449"/>
                    <a:pt x="2564" y="450"/>
                    <a:pt x="2562" y="451"/>
                  </a:cubicBezTo>
                  <a:cubicBezTo>
                    <a:pt x="2560" y="452"/>
                    <a:pt x="2557" y="452"/>
                    <a:pt x="2554" y="453"/>
                  </a:cubicBezTo>
                  <a:cubicBezTo>
                    <a:pt x="2550" y="453"/>
                    <a:pt x="2546" y="453"/>
                    <a:pt x="2541" y="453"/>
                  </a:cubicBezTo>
                  <a:cubicBezTo>
                    <a:pt x="2535" y="453"/>
                    <a:pt x="2531" y="453"/>
                    <a:pt x="2528" y="453"/>
                  </a:cubicBezTo>
                  <a:cubicBezTo>
                    <a:pt x="2524" y="452"/>
                    <a:pt x="2521" y="452"/>
                    <a:pt x="2519" y="451"/>
                  </a:cubicBezTo>
                  <a:cubicBezTo>
                    <a:pt x="2517" y="450"/>
                    <a:pt x="2516" y="449"/>
                    <a:pt x="2515" y="448"/>
                  </a:cubicBezTo>
                  <a:cubicBezTo>
                    <a:pt x="2514" y="447"/>
                    <a:pt x="2514" y="445"/>
                    <a:pt x="2514" y="443"/>
                  </a:cubicBezTo>
                  <a:lnTo>
                    <a:pt x="2514" y="152"/>
                  </a:lnTo>
                  <a:cubicBezTo>
                    <a:pt x="2514" y="150"/>
                    <a:pt x="2514" y="148"/>
                    <a:pt x="2515" y="147"/>
                  </a:cubicBezTo>
                  <a:cubicBezTo>
                    <a:pt x="2516" y="146"/>
                    <a:pt x="2517" y="145"/>
                    <a:pt x="2519" y="144"/>
                  </a:cubicBezTo>
                  <a:cubicBezTo>
                    <a:pt x="2521" y="143"/>
                    <a:pt x="2523" y="142"/>
                    <a:pt x="2526" y="142"/>
                  </a:cubicBezTo>
                  <a:cubicBezTo>
                    <a:pt x="2529" y="142"/>
                    <a:pt x="2533" y="142"/>
                    <a:pt x="2538" y="142"/>
                  </a:cubicBezTo>
                  <a:cubicBezTo>
                    <a:pt x="2543" y="142"/>
                    <a:pt x="2547" y="142"/>
                    <a:pt x="2550" y="142"/>
                  </a:cubicBezTo>
                  <a:cubicBezTo>
                    <a:pt x="2553" y="142"/>
                    <a:pt x="2556" y="143"/>
                    <a:pt x="2558" y="144"/>
                  </a:cubicBezTo>
                  <a:cubicBezTo>
                    <a:pt x="2559" y="145"/>
                    <a:pt x="2560" y="146"/>
                    <a:pt x="2561" y="147"/>
                  </a:cubicBezTo>
                  <a:cubicBezTo>
                    <a:pt x="2562" y="148"/>
                    <a:pt x="2562" y="150"/>
                    <a:pt x="2562" y="152"/>
                  </a:cubicBezTo>
                  <a:lnTo>
                    <a:pt x="2562" y="194"/>
                  </a:lnTo>
                  <a:cubicBezTo>
                    <a:pt x="2570" y="182"/>
                    <a:pt x="2578" y="173"/>
                    <a:pt x="2585" y="166"/>
                  </a:cubicBezTo>
                  <a:cubicBezTo>
                    <a:pt x="2592" y="158"/>
                    <a:pt x="2599" y="152"/>
                    <a:pt x="2605" y="148"/>
                  </a:cubicBezTo>
                  <a:cubicBezTo>
                    <a:pt x="2611" y="144"/>
                    <a:pt x="2617" y="141"/>
                    <a:pt x="2623" y="139"/>
                  </a:cubicBezTo>
                  <a:cubicBezTo>
                    <a:pt x="2630" y="138"/>
                    <a:pt x="2636" y="137"/>
                    <a:pt x="2642" y="137"/>
                  </a:cubicBezTo>
                  <a:close/>
                  <a:moveTo>
                    <a:pt x="2147" y="137"/>
                  </a:moveTo>
                  <a:cubicBezTo>
                    <a:pt x="2168" y="137"/>
                    <a:pt x="2186" y="139"/>
                    <a:pt x="2200" y="144"/>
                  </a:cubicBezTo>
                  <a:cubicBezTo>
                    <a:pt x="2215" y="149"/>
                    <a:pt x="2227" y="156"/>
                    <a:pt x="2236" y="165"/>
                  </a:cubicBezTo>
                  <a:cubicBezTo>
                    <a:pt x="2245" y="174"/>
                    <a:pt x="2252" y="186"/>
                    <a:pt x="2256" y="199"/>
                  </a:cubicBezTo>
                  <a:cubicBezTo>
                    <a:pt x="2260" y="213"/>
                    <a:pt x="2262" y="229"/>
                    <a:pt x="2262" y="247"/>
                  </a:cubicBezTo>
                  <a:lnTo>
                    <a:pt x="2262" y="444"/>
                  </a:lnTo>
                  <a:cubicBezTo>
                    <a:pt x="2262" y="446"/>
                    <a:pt x="2261" y="448"/>
                    <a:pt x="2259" y="450"/>
                  </a:cubicBezTo>
                  <a:cubicBezTo>
                    <a:pt x="2258" y="451"/>
                    <a:pt x="2255" y="452"/>
                    <a:pt x="2252" y="452"/>
                  </a:cubicBezTo>
                  <a:cubicBezTo>
                    <a:pt x="2249" y="453"/>
                    <a:pt x="2245" y="453"/>
                    <a:pt x="2239" y="453"/>
                  </a:cubicBezTo>
                  <a:cubicBezTo>
                    <a:pt x="2233" y="453"/>
                    <a:pt x="2229" y="453"/>
                    <a:pt x="2225" y="452"/>
                  </a:cubicBezTo>
                  <a:cubicBezTo>
                    <a:pt x="2222" y="452"/>
                    <a:pt x="2220" y="451"/>
                    <a:pt x="2218" y="450"/>
                  </a:cubicBezTo>
                  <a:cubicBezTo>
                    <a:pt x="2217" y="448"/>
                    <a:pt x="2216" y="446"/>
                    <a:pt x="2216" y="444"/>
                  </a:cubicBezTo>
                  <a:lnTo>
                    <a:pt x="2216" y="415"/>
                  </a:lnTo>
                  <a:cubicBezTo>
                    <a:pt x="2203" y="428"/>
                    <a:pt x="2189" y="439"/>
                    <a:pt x="2173" y="446"/>
                  </a:cubicBezTo>
                  <a:cubicBezTo>
                    <a:pt x="2158" y="454"/>
                    <a:pt x="2141" y="458"/>
                    <a:pt x="2123" y="458"/>
                  </a:cubicBezTo>
                  <a:cubicBezTo>
                    <a:pt x="2108" y="458"/>
                    <a:pt x="2094" y="456"/>
                    <a:pt x="2082" y="452"/>
                  </a:cubicBezTo>
                  <a:cubicBezTo>
                    <a:pt x="2069" y="448"/>
                    <a:pt x="2059" y="442"/>
                    <a:pt x="2050" y="434"/>
                  </a:cubicBezTo>
                  <a:cubicBezTo>
                    <a:pt x="2041" y="427"/>
                    <a:pt x="2034" y="417"/>
                    <a:pt x="2030" y="406"/>
                  </a:cubicBezTo>
                  <a:cubicBezTo>
                    <a:pt x="2025" y="395"/>
                    <a:pt x="2022" y="383"/>
                    <a:pt x="2022" y="369"/>
                  </a:cubicBezTo>
                  <a:cubicBezTo>
                    <a:pt x="2022" y="352"/>
                    <a:pt x="2026" y="338"/>
                    <a:pt x="2032" y="326"/>
                  </a:cubicBezTo>
                  <a:cubicBezTo>
                    <a:pt x="2039" y="314"/>
                    <a:pt x="2049" y="304"/>
                    <a:pt x="2061" y="296"/>
                  </a:cubicBezTo>
                  <a:cubicBezTo>
                    <a:pt x="2074" y="288"/>
                    <a:pt x="2089" y="282"/>
                    <a:pt x="2107" y="278"/>
                  </a:cubicBezTo>
                  <a:cubicBezTo>
                    <a:pt x="2125" y="274"/>
                    <a:pt x="2146" y="272"/>
                    <a:pt x="2169" y="272"/>
                  </a:cubicBezTo>
                  <a:lnTo>
                    <a:pt x="2209" y="272"/>
                  </a:lnTo>
                  <a:lnTo>
                    <a:pt x="2209" y="249"/>
                  </a:lnTo>
                  <a:cubicBezTo>
                    <a:pt x="2209" y="238"/>
                    <a:pt x="2208" y="228"/>
                    <a:pt x="2205" y="219"/>
                  </a:cubicBezTo>
                  <a:cubicBezTo>
                    <a:pt x="2203" y="211"/>
                    <a:pt x="2199" y="203"/>
                    <a:pt x="2194" y="198"/>
                  </a:cubicBezTo>
                  <a:cubicBezTo>
                    <a:pt x="2188" y="192"/>
                    <a:pt x="2181" y="188"/>
                    <a:pt x="2173" y="185"/>
                  </a:cubicBezTo>
                  <a:cubicBezTo>
                    <a:pt x="2165" y="182"/>
                    <a:pt x="2154" y="180"/>
                    <a:pt x="2142" y="180"/>
                  </a:cubicBezTo>
                  <a:cubicBezTo>
                    <a:pt x="2129" y="180"/>
                    <a:pt x="2117" y="182"/>
                    <a:pt x="2106" y="185"/>
                  </a:cubicBezTo>
                  <a:cubicBezTo>
                    <a:pt x="2096" y="188"/>
                    <a:pt x="2087" y="192"/>
                    <a:pt x="2079" y="195"/>
                  </a:cubicBezTo>
                  <a:cubicBezTo>
                    <a:pt x="2071" y="199"/>
                    <a:pt x="2064" y="203"/>
                    <a:pt x="2059" y="206"/>
                  </a:cubicBezTo>
                  <a:cubicBezTo>
                    <a:pt x="2054" y="209"/>
                    <a:pt x="2050" y="211"/>
                    <a:pt x="2047" y="211"/>
                  </a:cubicBezTo>
                  <a:cubicBezTo>
                    <a:pt x="2046" y="211"/>
                    <a:pt x="2044" y="210"/>
                    <a:pt x="2043" y="209"/>
                  </a:cubicBezTo>
                  <a:cubicBezTo>
                    <a:pt x="2041" y="208"/>
                    <a:pt x="2040" y="207"/>
                    <a:pt x="2039" y="205"/>
                  </a:cubicBezTo>
                  <a:cubicBezTo>
                    <a:pt x="2038" y="204"/>
                    <a:pt x="2038" y="201"/>
                    <a:pt x="2037" y="199"/>
                  </a:cubicBezTo>
                  <a:cubicBezTo>
                    <a:pt x="2037" y="196"/>
                    <a:pt x="2037" y="193"/>
                    <a:pt x="2037" y="190"/>
                  </a:cubicBezTo>
                  <a:cubicBezTo>
                    <a:pt x="2037" y="184"/>
                    <a:pt x="2037" y="180"/>
                    <a:pt x="2038" y="177"/>
                  </a:cubicBezTo>
                  <a:cubicBezTo>
                    <a:pt x="2038" y="174"/>
                    <a:pt x="2040" y="171"/>
                    <a:pt x="2043" y="168"/>
                  </a:cubicBezTo>
                  <a:cubicBezTo>
                    <a:pt x="2046" y="165"/>
                    <a:pt x="2051" y="162"/>
                    <a:pt x="2058" y="158"/>
                  </a:cubicBezTo>
                  <a:cubicBezTo>
                    <a:pt x="2065" y="154"/>
                    <a:pt x="2074" y="151"/>
                    <a:pt x="2083" y="148"/>
                  </a:cubicBezTo>
                  <a:cubicBezTo>
                    <a:pt x="2092" y="145"/>
                    <a:pt x="2102" y="142"/>
                    <a:pt x="2113" y="140"/>
                  </a:cubicBezTo>
                  <a:cubicBezTo>
                    <a:pt x="2124" y="138"/>
                    <a:pt x="2136" y="137"/>
                    <a:pt x="2147" y="137"/>
                  </a:cubicBezTo>
                  <a:close/>
                  <a:moveTo>
                    <a:pt x="1938" y="137"/>
                  </a:moveTo>
                  <a:cubicBezTo>
                    <a:pt x="1941" y="137"/>
                    <a:pt x="1944" y="137"/>
                    <a:pt x="1948" y="137"/>
                  </a:cubicBezTo>
                  <a:cubicBezTo>
                    <a:pt x="1951" y="138"/>
                    <a:pt x="1955" y="138"/>
                    <a:pt x="1959" y="139"/>
                  </a:cubicBezTo>
                  <a:cubicBezTo>
                    <a:pt x="1963" y="140"/>
                    <a:pt x="1966" y="141"/>
                    <a:pt x="1969" y="142"/>
                  </a:cubicBezTo>
                  <a:cubicBezTo>
                    <a:pt x="1973" y="143"/>
                    <a:pt x="1975" y="144"/>
                    <a:pt x="1976" y="145"/>
                  </a:cubicBezTo>
                  <a:cubicBezTo>
                    <a:pt x="1977" y="146"/>
                    <a:pt x="1978" y="148"/>
                    <a:pt x="1979" y="148"/>
                  </a:cubicBezTo>
                  <a:cubicBezTo>
                    <a:pt x="1979" y="149"/>
                    <a:pt x="1979" y="151"/>
                    <a:pt x="1980" y="152"/>
                  </a:cubicBezTo>
                  <a:cubicBezTo>
                    <a:pt x="1980" y="154"/>
                    <a:pt x="1980" y="156"/>
                    <a:pt x="1980" y="159"/>
                  </a:cubicBezTo>
                  <a:cubicBezTo>
                    <a:pt x="1981" y="162"/>
                    <a:pt x="1981" y="166"/>
                    <a:pt x="1981" y="171"/>
                  </a:cubicBezTo>
                  <a:cubicBezTo>
                    <a:pt x="1981" y="175"/>
                    <a:pt x="1981" y="179"/>
                    <a:pt x="1980" y="183"/>
                  </a:cubicBezTo>
                  <a:cubicBezTo>
                    <a:pt x="1980" y="186"/>
                    <a:pt x="1980" y="188"/>
                    <a:pt x="1979" y="190"/>
                  </a:cubicBezTo>
                  <a:cubicBezTo>
                    <a:pt x="1978" y="192"/>
                    <a:pt x="1978" y="194"/>
                    <a:pt x="1977" y="195"/>
                  </a:cubicBezTo>
                  <a:cubicBezTo>
                    <a:pt x="1976" y="195"/>
                    <a:pt x="1974" y="196"/>
                    <a:pt x="1973" y="196"/>
                  </a:cubicBezTo>
                  <a:cubicBezTo>
                    <a:pt x="1971" y="196"/>
                    <a:pt x="1969" y="195"/>
                    <a:pt x="1966" y="195"/>
                  </a:cubicBezTo>
                  <a:cubicBezTo>
                    <a:pt x="1964" y="194"/>
                    <a:pt x="1961" y="193"/>
                    <a:pt x="1958" y="192"/>
                  </a:cubicBezTo>
                  <a:cubicBezTo>
                    <a:pt x="1955" y="191"/>
                    <a:pt x="1951" y="190"/>
                    <a:pt x="1947" y="189"/>
                  </a:cubicBezTo>
                  <a:cubicBezTo>
                    <a:pt x="1943" y="188"/>
                    <a:pt x="1939" y="188"/>
                    <a:pt x="1935" y="188"/>
                  </a:cubicBezTo>
                  <a:cubicBezTo>
                    <a:pt x="1929" y="188"/>
                    <a:pt x="1924" y="189"/>
                    <a:pt x="1919" y="191"/>
                  </a:cubicBezTo>
                  <a:cubicBezTo>
                    <a:pt x="1914" y="193"/>
                    <a:pt x="1908" y="197"/>
                    <a:pt x="1902" y="201"/>
                  </a:cubicBezTo>
                  <a:cubicBezTo>
                    <a:pt x="1897" y="206"/>
                    <a:pt x="1891" y="213"/>
                    <a:pt x="1884" y="221"/>
                  </a:cubicBezTo>
                  <a:cubicBezTo>
                    <a:pt x="1878" y="229"/>
                    <a:pt x="1871" y="240"/>
                    <a:pt x="1864" y="251"/>
                  </a:cubicBezTo>
                  <a:lnTo>
                    <a:pt x="1864" y="443"/>
                  </a:lnTo>
                  <a:cubicBezTo>
                    <a:pt x="1864" y="445"/>
                    <a:pt x="1863" y="447"/>
                    <a:pt x="1862" y="448"/>
                  </a:cubicBezTo>
                  <a:cubicBezTo>
                    <a:pt x="1861" y="449"/>
                    <a:pt x="1860" y="450"/>
                    <a:pt x="1858" y="451"/>
                  </a:cubicBezTo>
                  <a:cubicBezTo>
                    <a:pt x="1856" y="452"/>
                    <a:pt x="1853" y="452"/>
                    <a:pt x="1850" y="453"/>
                  </a:cubicBezTo>
                  <a:cubicBezTo>
                    <a:pt x="1846" y="453"/>
                    <a:pt x="1842" y="453"/>
                    <a:pt x="1837" y="453"/>
                  </a:cubicBezTo>
                  <a:cubicBezTo>
                    <a:pt x="1831" y="453"/>
                    <a:pt x="1827" y="453"/>
                    <a:pt x="1824" y="453"/>
                  </a:cubicBezTo>
                  <a:cubicBezTo>
                    <a:pt x="1820" y="452"/>
                    <a:pt x="1817" y="452"/>
                    <a:pt x="1815" y="451"/>
                  </a:cubicBezTo>
                  <a:cubicBezTo>
                    <a:pt x="1813" y="450"/>
                    <a:pt x="1812" y="449"/>
                    <a:pt x="1811" y="448"/>
                  </a:cubicBezTo>
                  <a:cubicBezTo>
                    <a:pt x="1810" y="447"/>
                    <a:pt x="1810" y="445"/>
                    <a:pt x="1810" y="443"/>
                  </a:cubicBezTo>
                  <a:lnTo>
                    <a:pt x="1810" y="152"/>
                  </a:lnTo>
                  <a:cubicBezTo>
                    <a:pt x="1810" y="150"/>
                    <a:pt x="1810" y="148"/>
                    <a:pt x="1811" y="147"/>
                  </a:cubicBezTo>
                  <a:cubicBezTo>
                    <a:pt x="1812" y="146"/>
                    <a:pt x="1813" y="145"/>
                    <a:pt x="1815" y="144"/>
                  </a:cubicBezTo>
                  <a:cubicBezTo>
                    <a:pt x="1817" y="143"/>
                    <a:pt x="1819" y="142"/>
                    <a:pt x="1822" y="142"/>
                  </a:cubicBezTo>
                  <a:cubicBezTo>
                    <a:pt x="1825" y="142"/>
                    <a:pt x="1829" y="142"/>
                    <a:pt x="1834" y="142"/>
                  </a:cubicBezTo>
                  <a:cubicBezTo>
                    <a:pt x="1839" y="142"/>
                    <a:pt x="1843" y="142"/>
                    <a:pt x="1846" y="142"/>
                  </a:cubicBezTo>
                  <a:cubicBezTo>
                    <a:pt x="1849" y="142"/>
                    <a:pt x="1852" y="143"/>
                    <a:pt x="1854" y="144"/>
                  </a:cubicBezTo>
                  <a:cubicBezTo>
                    <a:pt x="1855" y="145"/>
                    <a:pt x="1856" y="146"/>
                    <a:pt x="1857" y="147"/>
                  </a:cubicBezTo>
                  <a:cubicBezTo>
                    <a:pt x="1858" y="148"/>
                    <a:pt x="1858" y="150"/>
                    <a:pt x="1858" y="152"/>
                  </a:cubicBezTo>
                  <a:lnTo>
                    <a:pt x="1858" y="194"/>
                  </a:lnTo>
                  <a:cubicBezTo>
                    <a:pt x="1866" y="182"/>
                    <a:pt x="1874" y="173"/>
                    <a:pt x="1881" y="166"/>
                  </a:cubicBezTo>
                  <a:cubicBezTo>
                    <a:pt x="1888" y="158"/>
                    <a:pt x="1895" y="152"/>
                    <a:pt x="1901" y="148"/>
                  </a:cubicBezTo>
                  <a:cubicBezTo>
                    <a:pt x="1907" y="144"/>
                    <a:pt x="1913" y="141"/>
                    <a:pt x="1919" y="139"/>
                  </a:cubicBezTo>
                  <a:cubicBezTo>
                    <a:pt x="1926" y="138"/>
                    <a:pt x="1932" y="137"/>
                    <a:pt x="1938" y="137"/>
                  </a:cubicBezTo>
                  <a:close/>
                  <a:moveTo>
                    <a:pt x="1706" y="137"/>
                  </a:moveTo>
                  <a:cubicBezTo>
                    <a:pt x="1709" y="137"/>
                    <a:pt x="1712" y="137"/>
                    <a:pt x="1716" y="137"/>
                  </a:cubicBezTo>
                  <a:cubicBezTo>
                    <a:pt x="1719" y="138"/>
                    <a:pt x="1723" y="138"/>
                    <a:pt x="1727" y="139"/>
                  </a:cubicBezTo>
                  <a:cubicBezTo>
                    <a:pt x="1731" y="140"/>
                    <a:pt x="1734" y="141"/>
                    <a:pt x="1737" y="142"/>
                  </a:cubicBezTo>
                  <a:cubicBezTo>
                    <a:pt x="1741" y="143"/>
                    <a:pt x="1743" y="144"/>
                    <a:pt x="1744" y="145"/>
                  </a:cubicBezTo>
                  <a:cubicBezTo>
                    <a:pt x="1745" y="146"/>
                    <a:pt x="1746" y="148"/>
                    <a:pt x="1747" y="148"/>
                  </a:cubicBezTo>
                  <a:cubicBezTo>
                    <a:pt x="1747" y="149"/>
                    <a:pt x="1747" y="151"/>
                    <a:pt x="1748" y="152"/>
                  </a:cubicBezTo>
                  <a:cubicBezTo>
                    <a:pt x="1748" y="154"/>
                    <a:pt x="1748" y="156"/>
                    <a:pt x="1748" y="159"/>
                  </a:cubicBezTo>
                  <a:cubicBezTo>
                    <a:pt x="1749" y="162"/>
                    <a:pt x="1749" y="166"/>
                    <a:pt x="1749" y="171"/>
                  </a:cubicBezTo>
                  <a:cubicBezTo>
                    <a:pt x="1749" y="175"/>
                    <a:pt x="1749" y="179"/>
                    <a:pt x="1748" y="183"/>
                  </a:cubicBezTo>
                  <a:cubicBezTo>
                    <a:pt x="1748" y="186"/>
                    <a:pt x="1748" y="188"/>
                    <a:pt x="1747" y="190"/>
                  </a:cubicBezTo>
                  <a:cubicBezTo>
                    <a:pt x="1746" y="192"/>
                    <a:pt x="1746" y="194"/>
                    <a:pt x="1745" y="195"/>
                  </a:cubicBezTo>
                  <a:cubicBezTo>
                    <a:pt x="1744" y="195"/>
                    <a:pt x="1742" y="196"/>
                    <a:pt x="1741" y="196"/>
                  </a:cubicBezTo>
                  <a:cubicBezTo>
                    <a:pt x="1739" y="196"/>
                    <a:pt x="1737" y="195"/>
                    <a:pt x="1734" y="195"/>
                  </a:cubicBezTo>
                  <a:cubicBezTo>
                    <a:pt x="1732" y="194"/>
                    <a:pt x="1729" y="193"/>
                    <a:pt x="1726" y="192"/>
                  </a:cubicBezTo>
                  <a:cubicBezTo>
                    <a:pt x="1723" y="191"/>
                    <a:pt x="1719" y="190"/>
                    <a:pt x="1715" y="189"/>
                  </a:cubicBezTo>
                  <a:cubicBezTo>
                    <a:pt x="1711" y="188"/>
                    <a:pt x="1707" y="188"/>
                    <a:pt x="1703" y="188"/>
                  </a:cubicBezTo>
                  <a:cubicBezTo>
                    <a:pt x="1697" y="188"/>
                    <a:pt x="1692" y="189"/>
                    <a:pt x="1687" y="191"/>
                  </a:cubicBezTo>
                  <a:cubicBezTo>
                    <a:pt x="1681" y="193"/>
                    <a:pt x="1676" y="197"/>
                    <a:pt x="1670" y="201"/>
                  </a:cubicBezTo>
                  <a:cubicBezTo>
                    <a:pt x="1665" y="206"/>
                    <a:pt x="1659" y="213"/>
                    <a:pt x="1652" y="221"/>
                  </a:cubicBezTo>
                  <a:cubicBezTo>
                    <a:pt x="1646" y="229"/>
                    <a:pt x="1639" y="240"/>
                    <a:pt x="1632" y="251"/>
                  </a:cubicBezTo>
                  <a:lnTo>
                    <a:pt x="1632" y="443"/>
                  </a:lnTo>
                  <a:cubicBezTo>
                    <a:pt x="1632" y="445"/>
                    <a:pt x="1631" y="447"/>
                    <a:pt x="1630" y="448"/>
                  </a:cubicBezTo>
                  <a:cubicBezTo>
                    <a:pt x="1629" y="449"/>
                    <a:pt x="1628" y="450"/>
                    <a:pt x="1626" y="451"/>
                  </a:cubicBezTo>
                  <a:cubicBezTo>
                    <a:pt x="1624" y="452"/>
                    <a:pt x="1621" y="452"/>
                    <a:pt x="1618" y="453"/>
                  </a:cubicBezTo>
                  <a:cubicBezTo>
                    <a:pt x="1614" y="453"/>
                    <a:pt x="1610" y="453"/>
                    <a:pt x="1605" y="453"/>
                  </a:cubicBezTo>
                  <a:cubicBezTo>
                    <a:pt x="1599" y="453"/>
                    <a:pt x="1595" y="453"/>
                    <a:pt x="1592" y="453"/>
                  </a:cubicBezTo>
                  <a:cubicBezTo>
                    <a:pt x="1588" y="452"/>
                    <a:pt x="1585" y="452"/>
                    <a:pt x="1583" y="451"/>
                  </a:cubicBezTo>
                  <a:cubicBezTo>
                    <a:pt x="1581" y="450"/>
                    <a:pt x="1580" y="449"/>
                    <a:pt x="1579" y="448"/>
                  </a:cubicBezTo>
                  <a:cubicBezTo>
                    <a:pt x="1578" y="447"/>
                    <a:pt x="1578" y="445"/>
                    <a:pt x="1578" y="443"/>
                  </a:cubicBezTo>
                  <a:lnTo>
                    <a:pt x="1578" y="152"/>
                  </a:lnTo>
                  <a:cubicBezTo>
                    <a:pt x="1578" y="150"/>
                    <a:pt x="1578" y="148"/>
                    <a:pt x="1579" y="147"/>
                  </a:cubicBezTo>
                  <a:cubicBezTo>
                    <a:pt x="1580" y="146"/>
                    <a:pt x="1581" y="145"/>
                    <a:pt x="1583" y="144"/>
                  </a:cubicBezTo>
                  <a:cubicBezTo>
                    <a:pt x="1585" y="143"/>
                    <a:pt x="1587" y="142"/>
                    <a:pt x="1590" y="142"/>
                  </a:cubicBezTo>
                  <a:cubicBezTo>
                    <a:pt x="1593" y="142"/>
                    <a:pt x="1597" y="142"/>
                    <a:pt x="1602" y="142"/>
                  </a:cubicBezTo>
                  <a:cubicBezTo>
                    <a:pt x="1607" y="142"/>
                    <a:pt x="1611" y="142"/>
                    <a:pt x="1614" y="142"/>
                  </a:cubicBezTo>
                  <a:cubicBezTo>
                    <a:pt x="1617" y="142"/>
                    <a:pt x="1620" y="143"/>
                    <a:pt x="1622" y="144"/>
                  </a:cubicBezTo>
                  <a:cubicBezTo>
                    <a:pt x="1623" y="145"/>
                    <a:pt x="1624" y="146"/>
                    <a:pt x="1625" y="147"/>
                  </a:cubicBezTo>
                  <a:cubicBezTo>
                    <a:pt x="1626" y="148"/>
                    <a:pt x="1626" y="150"/>
                    <a:pt x="1626" y="152"/>
                  </a:cubicBezTo>
                  <a:lnTo>
                    <a:pt x="1626" y="194"/>
                  </a:lnTo>
                  <a:cubicBezTo>
                    <a:pt x="1634" y="182"/>
                    <a:pt x="1642" y="173"/>
                    <a:pt x="1649" y="166"/>
                  </a:cubicBezTo>
                  <a:cubicBezTo>
                    <a:pt x="1656" y="158"/>
                    <a:pt x="1663" y="152"/>
                    <a:pt x="1669" y="148"/>
                  </a:cubicBezTo>
                  <a:cubicBezTo>
                    <a:pt x="1675" y="144"/>
                    <a:pt x="1681" y="141"/>
                    <a:pt x="1687" y="139"/>
                  </a:cubicBezTo>
                  <a:cubicBezTo>
                    <a:pt x="1694" y="138"/>
                    <a:pt x="1700" y="137"/>
                    <a:pt x="1706" y="137"/>
                  </a:cubicBezTo>
                  <a:close/>
                  <a:moveTo>
                    <a:pt x="1363" y="137"/>
                  </a:moveTo>
                  <a:cubicBezTo>
                    <a:pt x="1384" y="137"/>
                    <a:pt x="1402" y="139"/>
                    <a:pt x="1416" y="144"/>
                  </a:cubicBezTo>
                  <a:cubicBezTo>
                    <a:pt x="1431" y="149"/>
                    <a:pt x="1443" y="156"/>
                    <a:pt x="1452" y="165"/>
                  </a:cubicBezTo>
                  <a:cubicBezTo>
                    <a:pt x="1461" y="174"/>
                    <a:pt x="1468" y="186"/>
                    <a:pt x="1472" y="199"/>
                  </a:cubicBezTo>
                  <a:cubicBezTo>
                    <a:pt x="1476" y="213"/>
                    <a:pt x="1478" y="229"/>
                    <a:pt x="1478" y="247"/>
                  </a:cubicBezTo>
                  <a:lnTo>
                    <a:pt x="1478" y="444"/>
                  </a:lnTo>
                  <a:cubicBezTo>
                    <a:pt x="1478" y="446"/>
                    <a:pt x="1477" y="448"/>
                    <a:pt x="1475" y="450"/>
                  </a:cubicBezTo>
                  <a:cubicBezTo>
                    <a:pt x="1474" y="451"/>
                    <a:pt x="1471" y="452"/>
                    <a:pt x="1468" y="452"/>
                  </a:cubicBezTo>
                  <a:cubicBezTo>
                    <a:pt x="1465" y="453"/>
                    <a:pt x="1461" y="453"/>
                    <a:pt x="1455" y="453"/>
                  </a:cubicBezTo>
                  <a:cubicBezTo>
                    <a:pt x="1449" y="453"/>
                    <a:pt x="1445" y="453"/>
                    <a:pt x="1441" y="452"/>
                  </a:cubicBezTo>
                  <a:cubicBezTo>
                    <a:pt x="1438" y="452"/>
                    <a:pt x="1436" y="451"/>
                    <a:pt x="1434" y="450"/>
                  </a:cubicBezTo>
                  <a:cubicBezTo>
                    <a:pt x="1433" y="448"/>
                    <a:pt x="1432" y="446"/>
                    <a:pt x="1432" y="444"/>
                  </a:cubicBezTo>
                  <a:lnTo>
                    <a:pt x="1432" y="415"/>
                  </a:lnTo>
                  <a:cubicBezTo>
                    <a:pt x="1419" y="428"/>
                    <a:pt x="1405" y="439"/>
                    <a:pt x="1389" y="446"/>
                  </a:cubicBezTo>
                  <a:cubicBezTo>
                    <a:pt x="1374" y="454"/>
                    <a:pt x="1357" y="458"/>
                    <a:pt x="1339" y="458"/>
                  </a:cubicBezTo>
                  <a:cubicBezTo>
                    <a:pt x="1324" y="458"/>
                    <a:pt x="1310" y="456"/>
                    <a:pt x="1298" y="452"/>
                  </a:cubicBezTo>
                  <a:cubicBezTo>
                    <a:pt x="1285" y="448"/>
                    <a:pt x="1275" y="442"/>
                    <a:pt x="1266" y="434"/>
                  </a:cubicBezTo>
                  <a:cubicBezTo>
                    <a:pt x="1257" y="427"/>
                    <a:pt x="1250" y="417"/>
                    <a:pt x="1246" y="406"/>
                  </a:cubicBezTo>
                  <a:cubicBezTo>
                    <a:pt x="1241" y="395"/>
                    <a:pt x="1238" y="383"/>
                    <a:pt x="1238" y="369"/>
                  </a:cubicBezTo>
                  <a:cubicBezTo>
                    <a:pt x="1238" y="352"/>
                    <a:pt x="1242" y="338"/>
                    <a:pt x="1248" y="326"/>
                  </a:cubicBezTo>
                  <a:cubicBezTo>
                    <a:pt x="1255" y="314"/>
                    <a:pt x="1265" y="304"/>
                    <a:pt x="1277" y="296"/>
                  </a:cubicBezTo>
                  <a:cubicBezTo>
                    <a:pt x="1290" y="288"/>
                    <a:pt x="1305" y="282"/>
                    <a:pt x="1323" y="278"/>
                  </a:cubicBezTo>
                  <a:cubicBezTo>
                    <a:pt x="1341" y="274"/>
                    <a:pt x="1362" y="272"/>
                    <a:pt x="1385" y="272"/>
                  </a:cubicBezTo>
                  <a:lnTo>
                    <a:pt x="1425" y="272"/>
                  </a:lnTo>
                  <a:lnTo>
                    <a:pt x="1425" y="249"/>
                  </a:lnTo>
                  <a:cubicBezTo>
                    <a:pt x="1425" y="238"/>
                    <a:pt x="1424" y="228"/>
                    <a:pt x="1421" y="219"/>
                  </a:cubicBezTo>
                  <a:cubicBezTo>
                    <a:pt x="1419" y="211"/>
                    <a:pt x="1415" y="203"/>
                    <a:pt x="1410" y="198"/>
                  </a:cubicBezTo>
                  <a:cubicBezTo>
                    <a:pt x="1404" y="192"/>
                    <a:pt x="1397" y="188"/>
                    <a:pt x="1389" y="185"/>
                  </a:cubicBezTo>
                  <a:cubicBezTo>
                    <a:pt x="1381" y="182"/>
                    <a:pt x="1370" y="180"/>
                    <a:pt x="1358" y="180"/>
                  </a:cubicBezTo>
                  <a:cubicBezTo>
                    <a:pt x="1345" y="180"/>
                    <a:pt x="1333" y="182"/>
                    <a:pt x="1322" y="185"/>
                  </a:cubicBezTo>
                  <a:cubicBezTo>
                    <a:pt x="1312" y="188"/>
                    <a:pt x="1303" y="192"/>
                    <a:pt x="1295" y="195"/>
                  </a:cubicBezTo>
                  <a:cubicBezTo>
                    <a:pt x="1287" y="199"/>
                    <a:pt x="1280" y="203"/>
                    <a:pt x="1275" y="206"/>
                  </a:cubicBezTo>
                  <a:cubicBezTo>
                    <a:pt x="1270" y="209"/>
                    <a:pt x="1266" y="211"/>
                    <a:pt x="1263" y="211"/>
                  </a:cubicBezTo>
                  <a:cubicBezTo>
                    <a:pt x="1262" y="211"/>
                    <a:pt x="1260" y="210"/>
                    <a:pt x="1259" y="209"/>
                  </a:cubicBezTo>
                  <a:cubicBezTo>
                    <a:pt x="1257" y="208"/>
                    <a:pt x="1256" y="207"/>
                    <a:pt x="1255" y="205"/>
                  </a:cubicBezTo>
                  <a:cubicBezTo>
                    <a:pt x="1254" y="204"/>
                    <a:pt x="1254" y="201"/>
                    <a:pt x="1253" y="199"/>
                  </a:cubicBezTo>
                  <a:cubicBezTo>
                    <a:pt x="1253" y="196"/>
                    <a:pt x="1253" y="193"/>
                    <a:pt x="1253" y="190"/>
                  </a:cubicBezTo>
                  <a:cubicBezTo>
                    <a:pt x="1253" y="184"/>
                    <a:pt x="1253" y="180"/>
                    <a:pt x="1254" y="177"/>
                  </a:cubicBezTo>
                  <a:cubicBezTo>
                    <a:pt x="1254" y="174"/>
                    <a:pt x="1256" y="171"/>
                    <a:pt x="1259" y="168"/>
                  </a:cubicBezTo>
                  <a:cubicBezTo>
                    <a:pt x="1262" y="165"/>
                    <a:pt x="1267" y="162"/>
                    <a:pt x="1274" y="158"/>
                  </a:cubicBezTo>
                  <a:cubicBezTo>
                    <a:pt x="1281" y="154"/>
                    <a:pt x="1290" y="151"/>
                    <a:pt x="1299" y="148"/>
                  </a:cubicBezTo>
                  <a:cubicBezTo>
                    <a:pt x="1308" y="145"/>
                    <a:pt x="1318" y="142"/>
                    <a:pt x="1329" y="140"/>
                  </a:cubicBezTo>
                  <a:cubicBezTo>
                    <a:pt x="1340" y="138"/>
                    <a:pt x="1352" y="137"/>
                    <a:pt x="1363" y="137"/>
                  </a:cubicBezTo>
                  <a:close/>
                  <a:moveTo>
                    <a:pt x="571" y="137"/>
                  </a:moveTo>
                  <a:cubicBezTo>
                    <a:pt x="592" y="137"/>
                    <a:pt x="610" y="139"/>
                    <a:pt x="624" y="144"/>
                  </a:cubicBezTo>
                  <a:cubicBezTo>
                    <a:pt x="639" y="149"/>
                    <a:pt x="651" y="156"/>
                    <a:pt x="660" y="165"/>
                  </a:cubicBezTo>
                  <a:cubicBezTo>
                    <a:pt x="669" y="174"/>
                    <a:pt x="676" y="186"/>
                    <a:pt x="680" y="199"/>
                  </a:cubicBezTo>
                  <a:cubicBezTo>
                    <a:pt x="684" y="213"/>
                    <a:pt x="686" y="229"/>
                    <a:pt x="686" y="247"/>
                  </a:cubicBezTo>
                  <a:lnTo>
                    <a:pt x="686" y="444"/>
                  </a:lnTo>
                  <a:cubicBezTo>
                    <a:pt x="686" y="446"/>
                    <a:pt x="685" y="448"/>
                    <a:pt x="683" y="450"/>
                  </a:cubicBezTo>
                  <a:cubicBezTo>
                    <a:pt x="682" y="451"/>
                    <a:pt x="679" y="452"/>
                    <a:pt x="676" y="452"/>
                  </a:cubicBezTo>
                  <a:cubicBezTo>
                    <a:pt x="673" y="453"/>
                    <a:pt x="669" y="453"/>
                    <a:pt x="663" y="453"/>
                  </a:cubicBezTo>
                  <a:cubicBezTo>
                    <a:pt x="657" y="453"/>
                    <a:pt x="653" y="453"/>
                    <a:pt x="649" y="452"/>
                  </a:cubicBezTo>
                  <a:cubicBezTo>
                    <a:pt x="646" y="452"/>
                    <a:pt x="644" y="451"/>
                    <a:pt x="642" y="450"/>
                  </a:cubicBezTo>
                  <a:cubicBezTo>
                    <a:pt x="641" y="448"/>
                    <a:pt x="640" y="446"/>
                    <a:pt x="640" y="444"/>
                  </a:cubicBezTo>
                  <a:lnTo>
                    <a:pt x="640" y="415"/>
                  </a:lnTo>
                  <a:cubicBezTo>
                    <a:pt x="627" y="428"/>
                    <a:pt x="613" y="439"/>
                    <a:pt x="597" y="446"/>
                  </a:cubicBezTo>
                  <a:cubicBezTo>
                    <a:pt x="582" y="454"/>
                    <a:pt x="565" y="458"/>
                    <a:pt x="547" y="458"/>
                  </a:cubicBezTo>
                  <a:cubicBezTo>
                    <a:pt x="532" y="458"/>
                    <a:pt x="518" y="456"/>
                    <a:pt x="506" y="452"/>
                  </a:cubicBezTo>
                  <a:cubicBezTo>
                    <a:pt x="493" y="448"/>
                    <a:pt x="483" y="442"/>
                    <a:pt x="474" y="434"/>
                  </a:cubicBezTo>
                  <a:cubicBezTo>
                    <a:pt x="465" y="427"/>
                    <a:pt x="458" y="417"/>
                    <a:pt x="454" y="406"/>
                  </a:cubicBezTo>
                  <a:cubicBezTo>
                    <a:pt x="449" y="395"/>
                    <a:pt x="446" y="383"/>
                    <a:pt x="446" y="369"/>
                  </a:cubicBezTo>
                  <a:cubicBezTo>
                    <a:pt x="446" y="352"/>
                    <a:pt x="450" y="338"/>
                    <a:pt x="456" y="326"/>
                  </a:cubicBezTo>
                  <a:cubicBezTo>
                    <a:pt x="463" y="314"/>
                    <a:pt x="473" y="304"/>
                    <a:pt x="485" y="296"/>
                  </a:cubicBezTo>
                  <a:cubicBezTo>
                    <a:pt x="498" y="288"/>
                    <a:pt x="513" y="282"/>
                    <a:pt x="531" y="278"/>
                  </a:cubicBezTo>
                  <a:cubicBezTo>
                    <a:pt x="549" y="274"/>
                    <a:pt x="570" y="272"/>
                    <a:pt x="593" y="272"/>
                  </a:cubicBezTo>
                  <a:lnTo>
                    <a:pt x="633" y="272"/>
                  </a:lnTo>
                  <a:lnTo>
                    <a:pt x="633" y="249"/>
                  </a:lnTo>
                  <a:cubicBezTo>
                    <a:pt x="633" y="238"/>
                    <a:pt x="632" y="228"/>
                    <a:pt x="629" y="219"/>
                  </a:cubicBezTo>
                  <a:cubicBezTo>
                    <a:pt x="627" y="211"/>
                    <a:pt x="623" y="203"/>
                    <a:pt x="618" y="198"/>
                  </a:cubicBezTo>
                  <a:cubicBezTo>
                    <a:pt x="612" y="192"/>
                    <a:pt x="605" y="188"/>
                    <a:pt x="597" y="185"/>
                  </a:cubicBezTo>
                  <a:cubicBezTo>
                    <a:pt x="589" y="182"/>
                    <a:pt x="578" y="180"/>
                    <a:pt x="566" y="180"/>
                  </a:cubicBezTo>
                  <a:cubicBezTo>
                    <a:pt x="553" y="180"/>
                    <a:pt x="541" y="182"/>
                    <a:pt x="530" y="185"/>
                  </a:cubicBezTo>
                  <a:cubicBezTo>
                    <a:pt x="520" y="188"/>
                    <a:pt x="511" y="192"/>
                    <a:pt x="503" y="195"/>
                  </a:cubicBezTo>
                  <a:cubicBezTo>
                    <a:pt x="495" y="199"/>
                    <a:pt x="488" y="203"/>
                    <a:pt x="483" y="206"/>
                  </a:cubicBezTo>
                  <a:cubicBezTo>
                    <a:pt x="478" y="209"/>
                    <a:pt x="474" y="211"/>
                    <a:pt x="471" y="211"/>
                  </a:cubicBezTo>
                  <a:cubicBezTo>
                    <a:pt x="470" y="211"/>
                    <a:pt x="468" y="210"/>
                    <a:pt x="467" y="209"/>
                  </a:cubicBezTo>
                  <a:cubicBezTo>
                    <a:pt x="465" y="208"/>
                    <a:pt x="464" y="207"/>
                    <a:pt x="463" y="205"/>
                  </a:cubicBezTo>
                  <a:cubicBezTo>
                    <a:pt x="462" y="204"/>
                    <a:pt x="462" y="201"/>
                    <a:pt x="461" y="199"/>
                  </a:cubicBezTo>
                  <a:cubicBezTo>
                    <a:pt x="461" y="196"/>
                    <a:pt x="461" y="193"/>
                    <a:pt x="461" y="190"/>
                  </a:cubicBezTo>
                  <a:cubicBezTo>
                    <a:pt x="461" y="184"/>
                    <a:pt x="461" y="180"/>
                    <a:pt x="462" y="177"/>
                  </a:cubicBezTo>
                  <a:cubicBezTo>
                    <a:pt x="462" y="174"/>
                    <a:pt x="464" y="171"/>
                    <a:pt x="467" y="168"/>
                  </a:cubicBezTo>
                  <a:cubicBezTo>
                    <a:pt x="470" y="165"/>
                    <a:pt x="475" y="162"/>
                    <a:pt x="482" y="158"/>
                  </a:cubicBezTo>
                  <a:cubicBezTo>
                    <a:pt x="489" y="154"/>
                    <a:pt x="498" y="151"/>
                    <a:pt x="507" y="148"/>
                  </a:cubicBezTo>
                  <a:cubicBezTo>
                    <a:pt x="516" y="145"/>
                    <a:pt x="526" y="142"/>
                    <a:pt x="537" y="140"/>
                  </a:cubicBezTo>
                  <a:cubicBezTo>
                    <a:pt x="548" y="138"/>
                    <a:pt x="560" y="137"/>
                    <a:pt x="571" y="137"/>
                  </a:cubicBezTo>
                  <a:close/>
                  <a:moveTo>
                    <a:pt x="28" y="30"/>
                  </a:moveTo>
                  <a:cubicBezTo>
                    <a:pt x="34" y="30"/>
                    <a:pt x="38" y="30"/>
                    <a:pt x="42" y="31"/>
                  </a:cubicBezTo>
                  <a:cubicBezTo>
                    <a:pt x="45" y="31"/>
                    <a:pt x="48" y="32"/>
                    <a:pt x="50" y="33"/>
                  </a:cubicBezTo>
                  <a:cubicBezTo>
                    <a:pt x="52" y="33"/>
                    <a:pt x="54" y="35"/>
                    <a:pt x="55" y="36"/>
                  </a:cubicBezTo>
                  <a:cubicBezTo>
                    <a:pt x="56" y="37"/>
                    <a:pt x="56" y="39"/>
                    <a:pt x="56" y="40"/>
                  </a:cubicBezTo>
                  <a:lnTo>
                    <a:pt x="56" y="443"/>
                  </a:lnTo>
                  <a:cubicBezTo>
                    <a:pt x="56" y="445"/>
                    <a:pt x="56" y="446"/>
                    <a:pt x="55" y="448"/>
                  </a:cubicBezTo>
                  <a:cubicBezTo>
                    <a:pt x="54" y="449"/>
                    <a:pt x="52" y="450"/>
                    <a:pt x="50" y="451"/>
                  </a:cubicBezTo>
                  <a:cubicBezTo>
                    <a:pt x="48" y="451"/>
                    <a:pt x="45" y="452"/>
                    <a:pt x="42" y="453"/>
                  </a:cubicBezTo>
                  <a:cubicBezTo>
                    <a:pt x="38" y="453"/>
                    <a:pt x="34" y="453"/>
                    <a:pt x="28" y="453"/>
                  </a:cubicBezTo>
                  <a:cubicBezTo>
                    <a:pt x="23" y="453"/>
                    <a:pt x="18" y="453"/>
                    <a:pt x="15" y="453"/>
                  </a:cubicBezTo>
                  <a:cubicBezTo>
                    <a:pt x="11" y="452"/>
                    <a:pt x="8" y="451"/>
                    <a:pt x="6" y="451"/>
                  </a:cubicBezTo>
                  <a:cubicBezTo>
                    <a:pt x="4" y="450"/>
                    <a:pt x="2" y="449"/>
                    <a:pt x="2" y="448"/>
                  </a:cubicBezTo>
                  <a:cubicBezTo>
                    <a:pt x="1" y="446"/>
                    <a:pt x="0" y="445"/>
                    <a:pt x="0" y="443"/>
                  </a:cubicBezTo>
                  <a:lnTo>
                    <a:pt x="0" y="40"/>
                  </a:lnTo>
                  <a:cubicBezTo>
                    <a:pt x="0" y="39"/>
                    <a:pt x="1" y="37"/>
                    <a:pt x="2" y="36"/>
                  </a:cubicBezTo>
                  <a:cubicBezTo>
                    <a:pt x="3" y="35"/>
                    <a:pt x="4" y="33"/>
                    <a:pt x="7" y="33"/>
                  </a:cubicBezTo>
                  <a:cubicBezTo>
                    <a:pt x="9" y="32"/>
                    <a:pt x="12" y="31"/>
                    <a:pt x="15" y="31"/>
                  </a:cubicBezTo>
                  <a:cubicBezTo>
                    <a:pt x="19" y="30"/>
                    <a:pt x="23" y="30"/>
                    <a:pt x="28" y="30"/>
                  </a:cubicBezTo>
                  <a:close/>
                  <a:moveTo>
                    <a:pt x="3413" y="21"/>
                  </a:moveTo>
                  <a:cubicBezTo>
                    <a:pt x="3426" y="21"/>
                    <a:pt x="3434" y="23"/>
                    <a:pt x="3439" y="28"/>
                  </a:cubicBezTo>
                  <a:cubicBezTo>
                    <a:pt x="3443" y="32"/>
                    <a:pt x="3446" y="41"/>
                    <a:pt x="3446" y="53"/>
                  </a:cubicBezTo>
                  <a:cubicBezTo>
                    <a:pt x="3446" y="66"/>
                    <a:pt x="3443" y="74"/>
                    <a:pt x="3439" y="79"/>
                  </a:cubicBezTo>
                  <a:cubicBezTo>
                    <a:pt x="3434" y="83"/>
                    <a:pt x="3425" y="85"/>
                    <a:pt x="3412" y="85"/>
                  </a:cubicBezTo>
                  <a:cubicBezTo>
                    <a:pt x="3400" y="85"/>
                    <a:pt x="3391" y="83"/>
                    <a:pt x="3387" y="79"/>
                  </a:cubicBezTo>
                  <a:cubicBezTo>
                    <a:pt x="3382" y="74"/>
                    <a:pt x="3380" y="66"/>
                    <a:pt x="3380" y="54"/>
                  </a:cubicBezTo>
                  <a:cubicBezTo>
                    <a:pt x="3380" y="41"/>
                    <a:pt x="3382" y="33"/>
                    <a:pt x="3387" y="28"/>
                  </a:cubicBezTo>
                  <a:cubicBezTo>
                    <a:pt x="3391" y="23"/>
                    <a:pt x="3400" y="21"/>
                    <a:pt x="3413" y="21"/>
                  </a:cubicBezTo>
                  <a:close/>
                  <a:moveTo>
                    <a:pt x="341" y="0"/>
                  </a:moveTo>
                  <a:cubicBezTo>
                    <a:pt x="346" y="0"/>
                    <a:pt x="350" y="0"/>
                    <a:pt x="354" y="0"/>
                  </a:cubicBezTo>
                  <a:cubicBezTo>
                    <a:pt x="357" y="1"/>
                    <a:pt x="360" y="2"/>
                    <a:pt x="362" y="2"/>
                  </a:cubicBezTo>
                  <a:cubicBezTo>
                    <a:pt x="364" y="3"/>
                    <a:pt x="365" y="4"/>
                    <a:pt x="366" y="6"/>
                  </a:cubicBezTo>
                  <a:cubicBezTo>
                    <a:pt x="367" y="7"/>
                    <a:pt x="368" y="8"/>
                    <a:pt x="368" y="10"/>
                  </a:cubicBezTo>
                  <a:lnTo>
                    <a:pt x="368" y="443"/>
                  </a:lnTo>
                  <a:cubicBezTo>
                    <a:pt x="368" y="445"/>
                    <a:pt x="367" y="447"/>
                    <a:pt x="366" y="448"/>
                  </a:cubicBezTo>
                  <a:cubicBezTo>
                    <a:pt x="365" y="449"/>
                    <a:pt x="364" y="450"/>
                    <a:pt x="362" y="451"/>
                  </a:cubicBezTo>
                  <a:cubicBezTo>
                    <a:pt x="360" y="452"/>
                    <a:pt x="357" y="452"/>
                    <a:pt x="354" y="453"/>
                  </a:cubicBezTo>
                  <a:cubicBezTo>
                    <a:pt x="350" y="453"/>
                    <a:pt x="346" y="453"/>
                    <a:pt x="341" y="453"/>
                  </a:cubicBezTo>
                  <a:cubicBezTo>
                    <a:pt x="335" y="453"/>
                    <a:pt x="331" y="453"/>
                    <a:pt x="328" y="453"/>
                  </a:cubicBezTo>
                  <a:cubicBezTo>
                    <a:pt x="324" y="452"/>
                    <a:pt x="321" y="452"/>
                    <a:pt x="319" y="451"/>
                  </a:cubicBezTo>
                  <a:cubicBezTo>
                    <a:pt x="317" y="450"/>
                    <a:pt x="316" y="449"/>
                    <a:pt x="315" y="448"/>
                  </a:cubicBezTo>
                  <a:cubicBezTo>
                    <a:pt x="314" y="447"/>
                    <a:pt x="314" y="445"/>
                    <a:pt x="314" y="443"/>
                  </a:cubicBezTo>
                  <a:lnTo>
                    <a:pt x="314" y="10"/>
                  </a:lnTo>
                  <a:cubicBezTo>
                    <a:pt x="314" y="8"/>
                    <a:pt x="314" y="7"/>
                    <a:pt x="315" y="6"/>
                  </a:cubicBezTo>
                  <a:cubicBezTo>
                    <a:pt x="316" y="4"/>
                    <a:pt x="317" y="3"/>
                    <a:pt x="319" y="2"/>
                  </a:cubicBezTo>
                  <a:cubicBezTo>
                    <a:pt x="321" y="2"/>
                    <a:pt x="324" y="1"/>
                    <a:pt x="328" y="0"/>
                  </a:cubicBezTo>
                  <a:cubicBezTo>
                    <a:pt x="331" y="0"/>
                    <a:pt x="335" y="0"/>
                    <a:pt x="341" y="0"/>
                  </a:cubicBezTo>
                  <a:close/>
                  <a:moveTo>
                    <a:pt x="189" y="0"/>
                  </a:moveTo>
                  <a:cubicBezTo>
                    <a:pt x="194" y="0"/>
                    <a:pt x="198" y="0"/>
                    <a:pt x="202" y="0"/>
                  </a:cubicBezTo>
                  <a:cubicBezTo>
                    <a:pt x="205" y="1"/>
                    <a:pt x="208" y="2"/>
                    <a:pt x="210" y="2"/>
                  </a:cubicBezTo>
                  <a:cubicBezTo>
                    <a:pt x="212" y="3"/>
                    <a:pt x="213" y="4"/>
                    <a:pt x="214" y="6"/>
                  </a:cubicBezTo>
                  <a:cubicBezTo>
                    <a:pt x="215" y="7"/>
                    <a:pt x="216" y="8"/>
                    <a:pt x="216" y="10"/>
                  </a:cubicBezTo>
                  <a:lnTo>
                    <a:pt x="216" y="443"/>
                  </a:lnTo>
                  <a:cubicBezTo>
                    <a:pt x="216" y="445"/>
                    <a:pt x="215" y="447"/>
                    <a:pt x="214" y="448"/>
                  </a:cubicBezTo>
                  <a:cubicBezTo>
                    <a:pt x="213" y="449"/>
                    <a:pt x="212" y="450"/>
                    <a:pt x="210" y="451"/>
                  </a:cubicBezTo>
                  <a:cubicBezTo>
                    <a:pt x="208" y="452"/>
                    <a:pt x="205" y="452"/>
                    <a:pt x="202" y="453"/>
                  </a:cubicBezTo>
                  <a:cubicBezTo>
                    <a:pt x="198" y="453"/>
                    <a:pt x="194" y="453"/>
                    <a:pt x="189" y="453"/>
                  </a:cubicBezTo>
                  <a:cubicBezTo>
                    <a:pt x="183" y="453"/>
                    <a:pt x="179" y="453"/>
                    <a:pt x="176" y="453"/>
                  </a:cubicBezTo>
                  <a:cubicBezTo>
                    <a:pt x="172" y="452"/>
                    <a:pt x="169" y="452"/>
                    <a:pt x="167" y="451"/>
                  </a:cubicBezTo>
                  <a:cubicBezTo>
                    <a:pt x="165" y="450"/>
                    <a:pt x="164" y="449"/>
                    <a:pt x="163" y="448"/>
                  </a:cubicBezTo>
                  <a:cubicBezTo>
                    <a:pt x="162" y="447"/>
                    <a:pt x="162" y="445"/>
                    <a:pt x="162" y="443"/>
                  </a:cubicBezTo>
                  <a:lnTo>
                    <a:pt x="162" y="10"/>
                  </a:lnTo>
                  <a:cubicBezTo>
                    <a:pt x="162" y="8"/>
                    <a:pt x="162" y="7"/>
                    <a:pt x="163" y="6"/>
                  </a:cubicBezTo>
                  <a:cubicBezTo>
                    <a:pt x="164" y="4"/>
                    <a:pt x="165" y="3"/>
                    <a:pt x="167" y="2"/>
                  </a:cubicBezTo>
                  <a:cubicBezTo>
                    <a:pt x="169" y="2"/>
                    <a:pt x="172" y="1"/>
                    <a:pt x="176" y="0"/>
                  </a:cubicBezTo>
                  <a:cubicBezTo>
                    <a:pt x="179" y="0"/>
                    <a:pt x="183" y="0"/>
                    <a:pt x="189" y="0"/>
                  </a:cubicBezTo>
                  <a:close/>
                </a:path>
              </a:pathLst>
            </a:custGeom>
            <a:noFill/>
            <a:ln w="11113" cap="rnd">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065"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2" y="2846"/>
              <a:ext cx="43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2" y="2846"/>
              <a:ext cx="43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9"/>
            <p:cNvSpPr>
              <a:spLocks noEditPoints="1"/>
            </p:cNvSpPr>
            <p:nvPr/>
          </p:nvSpPr>
          <p:spPr bwMode="auto">
            <a:xfrm>
              <a:off x="3408" y="2940"/>
              <a:ext cx="287" cy="149"/>
            </a:xfrm>
            <a:custGeom>
              <a:avLst/>
              <a:gdLst>
                <a:gd name="T0" fmla="*/ 1952 w 2008"/>
                <a:gd name="T1" fmla="*/ 1043 h 1043"/>
                <a:gd name="T2" fmla="*/ 91 w 2008"/>
                <a:gd name="T3" fmla="*/ 172 h 1043"/>
                <a:gd name="T4" fmla="*/ 148 w 2008"/>
                <a:gd name="T5" fmla="*/ 51 h 1043"/>
                <a:gd name="T6" fmla="*/ 2008 w 2008"/>
                <a:gd name="T7" fmla="*/ 922 h 1043"/>
                <a:gd name="T8" fmla="*/ 1952 w 2008"/>
                <a:gd name="T9" fmla="*/ 1043 h 1043"/>
                <a:gd name="T10" fmla="*/ 328 w 2008"/>
                <a:gd name="T11" fmla="*/ 530 h 1043"/>
                <a:gd name="T12" fmla="*/ 0 w 2008"/>
                <a:gd name="T13" fmla="*/ 55 h 1043"/>
                <a:gd name="T14" fmla="*/ 575 w 2008"/>
                <a:gd name="T15" fmla="*/ 3 h 1043"/>
                <a:gd name="T16" fmla="*/ 647 w 2008"/>
                <a:gd name="T17" fmla="*/ 64 h 1043"/>
                <a:gd name="T18" fmla="*/ 587 w 2008"/>
                <a:gd name="T19" fmla="*/ 136 h 1043"/>
                <a:gd name="T20" fmla="*/ 126 w 2008"/>
                <a:gd name="T21" fmla="*/ 178 h 1043"/>
                <a:gd name="T22" fmla="*/ 175 w 2008"/>
                <a:gd name="T23" fmla="*/ 74 h 1043"/>
                <a:gd name="T24" fmla="*/ 438 w 2008"/>
                <a:gd name="T25" fmla="*/ 455 h 1043"/>
                <a:gd name="T26" fmla="*/ 421 w 2008"/>
                <a:gd name="T27" fmla="*/ 547 h 1043"/>
                <a:gd name="T28" fmla="*/ 328 w 2008"/>
                <a:gd name="T29" fmla="*/ 53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8" h="1043">
                  <a:moveTo>
                    <a:pt x="1952" y="1043"/>
                  </a:moveTo>
                  <a:lnTo>
                    <a:pt x="91" y="172"/>
                  </a:lnTo>
                  <a:lnTo>
                    <a:pt x="148" y="51"/>
                  </a:lnTo>
                  <a:lnTo>
                    <a:pt x="2008" y="922"/>
                  </a:lnTo>
                  <a:lnTo>
                    <a:pt x="1952" y="1043"/>
                  </a:lnTo>
                  <a:close/>
                  <a:moveTo>
                    <a:pt x="328" y="530"/>
                  </a:moveTo>
                  <a:lnTo>
                    <a:pt x="0" y="55"/>
                  </a:lnTo>
                  <a:lnTo>
                    <a:pt x="575" y="3"/>
                  </a:lnTo>
                  <a:cubicBezTo>
                    <a:pt x="612" y="0"/>
                    <a:pt x="644" y="27"/>
                    <a:pt x="647" y="64"/>
                  </a:cubicBezTo>
                  <a:cubicBezTo>
                    <a:pt x="651" y="100"/>
                    <a:pt x="624" y="133"/>
                    <a:pt x="587" y="136"/>
                  </a:cubicBezTo>
                  <a:lnTo>
                    <a:pt x="126" y="178"/>
                  </a:lnTo>
                  <a:lnTo>
                    <a:pt x="175" y="74"/>
                  </a:lnTo>
                  <a:lnTo>
                    <a:pt x="438" y="455"/>
                  </a:lnTo>
                  <a:cubicBezTo>
                    <a:pt x="459" y="485"/>
                    <a:pt x="451" y="526"/>
                    <a:pt x="421" y="547"/>
                  </a:cubicBezTo>
                  <a:cubicBezTo>
                    <a:pt x="391" y="568"/>
                    <a:pt x="349" y="561"/>
                    <a:pt x="328" y="530"/>
                  </a:cubicBezTo>
                  <a:close/>
                </a:path>
              </a:pathLst>
            </a:custGeom>
            <a:solidFill>
              <a:srgbClr val="4F81BD"/>
            </a:solidFill>
            <a:ln w="0" cap="flat">
              <a:solidFill>
                <a:srgbClr val="4F81BD"/>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pic>
          <p:nvPicPr>
            <p:cNvPr id="206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3" y="2891"/>
              <a:ext cx="15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3" y="2891"/>
              <a:ext cx="15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22"/>
            <p:cNvSpPr>
              <a:spLocks noChangeArrowheads="1"/>
            </p:cNvSpPr>
            <p:nvPr/>
          </p:nvSpPr>
          <p:spPr bwMode="auto">
            <a:xfrm>
              <a:off x="3348" y="2909"/>
              <a:ext cx="86" cy="86"/>
            </a:xfrm>
            <a:prstGeom prst="ellipse">
              <a:avLst/>
            </a:pr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Oval 23"/>
            <p:cNvSpPr>
              <a:spLocks noChangeArrowheads="1"/>
            </p:cNvSpPr>
            <p:nvPr/>
          </p:nvSpPr>
          <p:spPr bwMode="auto">
            <a:xfrm>
              <a:off x="3348" y="2909"/>
              <a:ext cx="86" cy="86"/>
            </a:xfrm>
            <a:prstGeom prst="ellipse">
              <a:avLst/>
            </a:prstGeom>
            <a:noFill/>
            <a:ln w="11113"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grpSp>
      <p:sp>
        <p:nvSpPr>
          <p:cNvPr id="2" name="Title 1"/>
          <p:cNvSpPr>
            <a:spLocks noGrp="1"/>
          </p:cNvSpPr>
          <p:nvPr>
            <p:ph type="title"/>
          </p:nvPr>
        </p:nvSpPr>
        <p:spPr/>
        <p:txBody>
          <a:bodyPr/>
          <a:lstStyle/>
          <a:p>
            <a:r>
              <a:rPr lang="en-AU" dirty="0">
                <a:latin typeface="+mn-lt"/>
              </a:rPr>
              <a:t> Australia</a:t>
            </a:r>
          </a:p>
        </p:txBody>
      </p:sp>
      <p:sp>
        <p:nvSpPr>
          <p:cNvPr id="5" name="Slide Number Placeholder 4"/>
          <p:cNvSpPr>
            <a:spLocks noGrp="1"/>
          </p:cNvSpPr>
          <p:nvPr>
            <p:ph type="sldNum" sz="quarter" idx="11"/>
          </p:nvPr>
        </p:nvSpPr>
        <p:spPr/>
        <p:txBody>
          <a:bodyPr/>
          <a:lstStyle/>
          <a:p>
            <a:fld id="{DA7B4246-FDFA-7E4C-A54D-095A75DA82FF}" type="slidenum">
              <a:rPr lang="en-US" smtClean="0"/>
              <a:pPr/>
              <a:t>3</a:t>
            </a:fld>
            <a:endParaRPr lang="en-US" dirty="0"/>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618" y="1663129"/>
            <a:ext cx="4528120" cy="245680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866" y="4238640"/>
            <a:ext cx="4528120" cy="2167847"/>
          </a:xfrm>
          <a:prstGeom prst="rect">
            <a:avLst/>
          </a:prstGeom>
        </p:spPr>
      </p:pic>
    </p:spTree>
    <p:extLst>
      <p:ext uri="{BB962C8B-B14F-4D97-AF65-F5344CB8AC3E}">
        <p14:creationId xmlns:p14="http://schemas.microsoft.com/office/powerpoint/2010/main" val="2232806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8730" y="327082"/>
            <a:ext cx="7766936" cy="1646302"/>
          </a:xfrm>
        </p:spPr>
        <p:txBody>
          <a:bodyPr/>
          <a:lstStyle/>
          <a:p>
            <a:pPr algn="ctr"/>
            <a:r>
              <a:rPr lang="en-AU" sz="3600" dirty="0"/>
              <a:t>Does formal leadership education </a:t>
            </a:r>
            <a:br>
              <a:rPr lang="en-AU" sz="3600" dirty="0"/>
            </a:br>
            <a:r>
              <a:rPr lang="en-AU" sz="3600" dirty="0"/>
              <a:t>translate to health practice?</a:t>
            </a:r>
          </a:p>
        </p:txBody>
      </p:sp>
      <p:sp>
        <p:nvSpPr>
          <p:cNvPr id="5" name="Subtitle 4"/>
          <p:cNvSpPr>
            <a:spLocks noGrp="1"/>
          </p:cNvSpPr>
          <p:nvPr>
            <p:ph type="subTitle" idx="1"/>
          </p:nvPr>
        </p:nvSpPr>
        <p:spPr>
          <a:xfrm>
            <a:off x="1114035" y="2526833"/>
            <a:ext cx="8711753" cy="3416768"/>
          </a:xfrm>
        </p:spPr>
        <p:txBody>
          <a:bodyPr>
            <a:normAutofit/>
          </a:bodyPr>
          <a:lstStyle/>
          <a:p>
            <a:r>
              <a:rPr lang="en-GB" dirty="0"/>
              <a:t> </a:t>
            </a:r>
            <a:endParaRPr lang="en-AU" dirty="0"/>
          </a:p>
          <a:p>
            <a:r>
              <a:rPr lang="en-GB" sz="1000" dirty="0"/>
              <a:t>.</a:t>
            </a:r>
          </a:p>
          <a:p>
            <a:pPr algn="l"/>
            <a:r>
              <a:rPr lang="en-GB" sz="2400" dirty="0"/>
              <a:t>Key health reports in Australia and internationally have highlighted and recommended the need  for effective and visible leadership in health care (Francis 2013, </a:t>
            </a:r>
            <a:r>
              <a:rPr lang="en-GB" sz="2400" dirty="0" err="1"/>
              <a:t>Garling</a:t>
            </a:r>
            <a:r>
              <a:rPr lang="en-GB" sz="2400" dirty="0"/>
              <a:t> 2008). The reports identified that the absence of good nursing leadership had a negative impact on patient care, and one of the key recommendations was to support leadership development for nurses and midwives</a:t>
            </a:r>
          </a:p>
          <a:p>
            <a:pPr algn="l"/>
            <a:endParaRPr lang="en-GB" dirty="0"/>
          </a:p>
          <a:p>
            <a:endParaRPr lang="en-AU" dirty="0"/>
          </a:p>
        </p:txBody>
      </p:sp>
      <p:sp>
        <p:nvSpPr>
          <p:cNvPr id="3" name="TextBox 2"/>
          <p:cNvSpPr txBox="1"/>
          <p:nvPr/>
        </p:nvSpPr>
        <p:spPr>
          <a:xfrm>
            <a:off x="1229360" y="6081712"/>
            <a:ext cx="6065520" cy="707886"/>
          </a:xfrm>
          <a:prstGeom prst="rect">
            <a:avLst/>
          </a:prstGeom>
          <a:noFill/>
        </p:spPr>
        <p:txBody>
          <a:bodyPr wrap="square" rtlCol="0">
            <a:spAutoFit/>
          </a:bodyPr>
          <a:lstStyle/>
          <a:p>
            <a:r>
              <a:rPr lang="en-AU" sz="800" dirty="0"/>
              <a:t>References</a:t>
            </a:r>
          </a:p>
          <a:p>
            <a:endParaRPr lang="en-AU" sz="800" dirty="0"/>
          </a:p>
          <a:p>
            <a:r>
              <a:rPr lang="en-AU" sz="800" dirty="0"/>
              <a:t>Francis, R 2013,‘Report of the Mid Staffordshire NHS Foundation Trust Public Inquiry Executive Summary.’</a:t>
            </a:r>
          </a:p>
          <a:p>
            <a:r>
              <a:rPr lang="en-AU" sz="800" dirty="0" err="1"/>
              <a:t>Garling</a:t>
            </a:r>
            <a:r>
              <a:rPr lang="en-AU" sz="800" dirty="0"/>
              <a:t> P C 2008, ‘Final Report of the Special commission of Inquiry, Special Commission Inquiry – Acute Care Services in public hospitals.’</a:t>
            </a:r>
          </a:p>
        </p:txBody>
      </p:sp>
    </p:spTree>
    <p:extLst>
      <p:ext uri="{BB962C8B-B14F-4D97-AF65-F5344CB8AC3E}">
        <p14:creationId xmlns:p14="http://schemas.microsoft.com/office/powerpoint/2010/main" val="1745667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74988" y="1412615"/>
            <a:ext cx="3854528" cy="562807"/>
          </a:xfrm>
        </p:spPr>
        <p:txBody>
          <a:bodyPr>
            <a:normAutofit/>
          </a:bodyPr>
          <a:lstStyle/>
          <a:p>
            <a:r>
              <a:rPr lang="en-AU" sz="2400" dirty="0"/>
              <a:t>The Leadership Program</a:t>
            </a:r>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89777" y="796327"/>
            <a:ext cx="4030161" cy="2358190"/>
          </a:xfrm>
        </p:spPr>
      </p:pic>
      <p:sp>
        <p:nvSpPr>
          <p:cNvPr id="11" name="Text Placeholder 10"/>
          <p:cNvSpPr>
            <a:spLocks noGrp="1"/>
          </p:cNvSpPr>
          <p:nvPr>
            <p:ph type="body" sz="half" idx="2"/>
          </p:nvPr>
        </p:nvSpPr>
        <p:spPr>
          <a:xfrm>
            <a:off x="774988" y="2314630"/>
            <a:ext cx="3854528" cy="3901686"/>
          </a:xfrm>
        </p:spPr>
        <p:txBody>
          <a:bodyPr>
            <a:normAutofit fontScale="92500" lnSpcReduction="20000"/>
          </a:bodyPr>
          <a:lstStyle/>
          <a:p>
            <a:pPr marL="285750" indent="-285750">
              <a:buFont typeface="Arial" panose="020B0604020202020204" pitchFamily="34" charset="0"/>
              <a:buChar char="•"/>
            </a:pPr>
            <a:r>
              <a:rPr lang="en-AU" sz="2000" dirty="0"/>
              <a:t>The program is delivered in 2 modules</a:t>
            </a:r>
          </a:p>
          <a:p>
            <a:pPr marL="285750" indent="-285750">
              <a:buFont typeface="Arial" panose="020B0604020202020204" pitchFamily="34" charset="0"/>
              <a:buChar char="•"/>
            </a:pPr>
            <a:r>
              <a:rPr lang="en-AU" sz="2000" dirty="0"/>
              <a:t>Partnership with South Eastern Sydney Local Health District (SESLHD) and University of Wollongong</a:t>
            </a:r>
          </a:p>
          <a:p>
            <a:pPr marL="285750" indent="-285750">
              <a:buFont typeface="Arial" panose="020B0604020202020204" pitchFamily="34" charset="0"/>
              <a:buChar char="•"/>
            </a:pPr>
            <a:r>
              <a:rPr lang="en-AU" sz="2000" dirty="0"/>
              <a:t>Program consists of a series of one day workshops at SESLHD</a:t>
            </a:r>
          </a:p>
          <a:p>
            <a:pPr marL="285750" indent="-285750">
              <a:buFont typeface="Arial" panose="020B0604020202020204" pitchFamily="34" charset="0"/>
              <a:buChar char="•"/>
            </a:pPr>
            <a:r>
              <a:rPr lang="en-AU" sz="2000" dirty="0"/>
              <a:t>Has an academic framework with 3 academic assignments in first module</a:t>
            </a:r>
          </a:p>
          <a:p>
            <a:pPr marL="285750" indent="-285750">
              <a:buFont typeface="Arial" panose="020B0604020202020204" pitchFamily="34" charset="0"/>
              <a:buChar char="•"/>
            </a:pPr>
            <a:r>
              <a:rPr lang="en-AU" sz="2000" dirty="0"/>
              <a:t>Uses practice development principles to support leadership development</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9778" y="3386336"/>
            <a:ext cx="4030160" cy="2829980"/>
          </a:xfrm>
          <a:prstGeom prst="rect">
            <a:avLst/>
          </a:prstGeom>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8880" y="6197151"/>
            <a:ext cx="2103120" cy="54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4999" y="5374640"/>
            <a:ext cx="2220961" cy="822511"/>
          </a:xfrm>
          <a:prstGeom prst="rect">
            <a:avLst/>
          </a:prstGeom>
        </p:spPr>
      </p:pic>
    </p:spTree>
    <p:extLst>
      <p:ext uri="{BB962C8B-B14F-4D97-AF65-F5344CB8AC3E}">
        <p14:creationId xmlns:p14="http://schemas.microsoft.com/office/powerpoint/2010/main" val="1009875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AU" dirty="0"/>
              <a:t>Effective Leadership in Health</a:t>
            </a:r>
          </a:p>
        </p:txBody>
      </p:sp>
      <p:sp>
        <p:nvSpPr>
          <p:cNvPr id="6" name="Content Placeholder 5"/>
          <p:cNvSpPr>
            <a:spLocks noGrp="1"/>
          </p:cNvSpPr>
          <p:nvPr>
            <p:ph idx="1"/>
          </p:nvPr>
        </p:nvSpPr>
        <p:spPr>
          <a:xfrm>
            <a:off x="320634" y="1551399"/>
            <a:ext cx="5569527" cy="5195476"/>
          </a:xfrm>
        </p:spPr>
        <p:txBody>
          <a:bodyPr>
            <a:normAutofit fontScale="25000" lnSpcReduction="20000"/>
          </a:bodyPr>
          <a:lstStyle/>
          <a:p>
            <a:r>
              <a:rPr lang="en-AU" sz="8000" dirty="0"/>
              <a:t>Subject learning outcomes:</a:t>
            </a:r>
          </a:p>
          <a:p>
            <a:r>
              <a:rPr lang="en-AU" sz="8000" dirty="0"/>
              <a:t>Critically appraise the practices that leaders use to facilitate change</a:t>
            </a:r>
          </a:p>
          <a:p>
            <a:r>
              <a:rPr lang="en-AU" sz="8000" dirty="0"/>
              <a:t>Understand and debate the need to clarify personal values in order to lead by example</a:t>
            </a:r>
          </a:p>
          <a:p>
            <a:r>
              <a:rPr lang="en-AU" sz="8000" dirty="0"/>
              <a:t>Critically analyse the skills and qualities  needed to inspire a shared vision for change</a:t>
            </a:r>
          </a:p>
          <a:p>
            <a:r>
              <a:rPr lang="en-AU" sz="8000" dirty="0"/>
              <a:t>Critically analyse the factors that help leaders challenge the process</a:t>
            </a:r>
          </a:p>
          <a:p>
            <a:r>
              <a:rPr lang="en-AU" sz="8000" dirty="0"/>
              <a:t>Critically analyse the skills needed to empower others and enable them to act</a:t>
            </a:r>
          </a:p>
          <a:p>
            <a:r>
              <a:rPr lang="en-AU" sz="8000" dirty="0"/>
              <a:t>Critically analyse the factors that contribute to creating a positive working environment</a:t>
            </a:r>
          </a:p>
          <a:p>
            <a:endParaRPr lang="en-AU" dirty="0"/>
          </a:p>
          <a:p>
            <a:endParaRPr lang="en-AU" dirty="0"/>
          </a:p>
          <a:p>
            <a:endParaRPr lang="en-AU" dirty="0"/>
          </a:p>
        </p:txBody>
      </p:sp>
      <p:pic>
        <p:nvPicPr>
          <p:cNvPr id="4" name="Content Placeholder 7"/>
          <p:cNvPicPr>
            <a:picLocks noChangeAspect="1"/>
          </p:cNvPicPr>
          <p:nvPr/>
        </p:nvPicPr>
        <p:blipFill>
          <a:blip r:embed="rId3"/>
          <a:stretch>
            <a:fillRect/>
          </a:stretch>
        </p:blipFill>
        <p:spPr>
          <a:xfrm>
            <a:off x="6202470" y="2279783"/>
            <a:ext cx="2209800" cy="3286125"/>
          </a:xfrm>
          <a:prstGeom prst="rect">
            <a:avLst/>
          </a:prstGeom>
        </p:spPr>
      </p:pic>
      <p:sp>
        <p:nvSpPr>
          <p:cNvPr id="2" name="Rectangle 1"/>
          <p:cNvSpPr/>
          <p:nvPr/>
        </p:nvSpPr>
        <p:spPr>
          <a:xfrm>
            <a:off x="8724579" y="2647918"/>
            <a:ext cx="2877613" cy="2246769"/>
          </a:xfrm>
          <a:prstGeom prst="rect">
            <a:avLst/>
          </a:prstGeom>
        </p:spPr>
        <p:txBody>
          <a:bodyPr wrap="square">
            <a:spAutoFit/>
          </a:bodyPr>
          <a:lstStyle/>
          <a:p>
            <a:pPr marL="285750" indent="-285750">
              <a:buFont typeface="Arial" panose="020B0604020202020204" pitchFamily="34" charset="0"/>
              <a:buChar char="•"/>
            </a:pPr>
            <a:r>
              <a:rPr lang="en-AU" sz="2000" dirty="0"/>
              <a:t>Model the way</a:t>
            </a:r>
          </a:p>
          <a:p>
            <a:pPr marL="285750" indent="-285750">
              <a:buFont typeface="Arial" panose="020B0604020202020204" pitchFamily="34" charset="0"/>
              <a:buChar char="•"/>
            </a:pPr>
            <a:r>
              <a:rPr lang="en-AU" sz="2000" dirty="0"/>
              <a:t>Inspire a shared vision</a:t>
            </a:r>
          </a:p>
          <a:p>
            <a:pPr marL="285750" indent="-285750">
              <a:buFont typeface="Arial" panose="020B0604020202020204" pitchFamily="34" charset="0"/>
              <a:buChar char="•"/>
            </a:pPr>
            <a:r>
              <a:rPr lang="en-AU" sz="2000" dirty="0"/>
              <a:t>Challenge the process</a:t>
            </a:r>
          </a:p>
          <a:p>
            <a:pPr marL="285750" indent="-285750">
              <a:buFont typeface="Arial" panose="020B0604020202020204" pitchFamily="34" charset="0"/>
              <a:buChar char="•"/>
            </a:pPr>
            <a:r>
              <a:rPr lang="en-AU" sz="2000" dirty="0"/>
              <a:t>Enable others to act</a:t>
            </a:r>
          </a:p>
          <a:p>
            <a:pPr marL="285750" indent="-285750">
              <a:buFont typeface="Arial" panose="020B0604020202020204" pitchFamily="34" charset="0"/>
              <a:buChar char="•"/>
            </a:pPr>
            <a:r>
              <a:rPr lang="en-AU" sz="2000" dirty="0"/>
              <a:t>Encourage the heart</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6926" y="6081713"/>
            <a:ext cx="253465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159" y="5994781"/>
            <a:ext cx="2330882" cy="863219"/>
          </a:xfrm>
          <a:prstGeom prst="rect">
            <a:avLst/>
          </a:prstGeom>
        </p:spPr>
      </p:pic>
    </p:spTree>
    <p:extLst>
      <p:ext uri="{BB962C8B-B14F-4D97-AF65-F5344CB8AC3E}">
        <p14:creationId xmlns:p14="http://schemas.microsoft.com/office/powerpoint/2010/main" val="3880583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Creativity</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49091" y="1702123"/>
            <a:ext cx="3431800" cy="2511953"/>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06233" y="1702123"/>
            <a:ext cx="3717367" cy="2697157"/>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5994" y="4504212"/>
            <a:ext cx="2737606" cy="205320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6566" y="1702123"/>
            <a:ext cx="2779160" cy="3705546"/>
          </a:xfrm>
          <a:prstGeom prst="rect">
            <a:avLst/>
          </a:prstGeom>
        </p:spPr>
      </p:pic>
      <p:sp>
        <p:nvSpPr>
          <p:cNvPr id="3" name="TextBox 2"/>
          <p:cNvSpPr txBox="1"/>
          <p:nvPr/>
        </p:nvSpPr>
        <p:spPr>
          <a:xfrm rot="20924662">
            <a:off x="2018948" y="3639631"/>
            <a:ext cx="649137" cy="517816"/>
          </a:xfrm>
          <a:prstGeom prst="rect">
            <a:avLst/>
          </a:prstGeom>
          <a:solidFill>
            <a:schemeClr val="tx1"/>
          </a:solidFill>
        </p:spPr>
        <p:txBody>
          <a:bodyPr wrap="square" rtlCol="0">
            <a:spAutoFit/>
          </a:bodyPr>
          <a:lstStyle/>
          <a:p>
            <a:endParaRPr lang="en-AU" dirty="0"/>
          </a:p>
        </p:txBody>
      </p:sp>
      <p:sp>
        <p:nvSpPr>
          <p:cNvPr id="4" name="TextBox 3"/>
          <p:cNvSpPr txBox="1"/>
          <p:nvPr/>
        </p:nvSpPr>
        <p:spPr>
          <a:xfrm>
            <a:off x="9569533" y="5179052"/>
            <a:ext cx="441788" cy="369332"/>
          </a:xfrm>
          <a:prstGeom prst="rect">
            <a:avLst/>
          </a:prstGeom>
          <a:solidFill>
            <a:schemeClr val="tx1"/>
          </a:solidFill>
        </p:spPr>
        <p:txBody>
          <a:bodyPr wrap="square" rtlCol="0">
            <a:spAutoFit/>
          </a:bodyPr>
          <a:lstStyle/>
          <a:p>
            <a:endParaRPr lang="en-AU" dirty="0"/>
          </a:p>
        </p:txBody>
      </p:sp>
      <p:sp>
        <p:nvSpPr>
          <p:cNvPr id="9" name="TextBox 8"/>
          <p:cNvSpPr txBox="1"/>
          <p:nvPr/>
        </p:nvSpPr>
        <p:spPr>
          <a:xfrm>
            <a:off x="4767209" y="4752599"/>
            <a:ext cx="538937" cy="456399"/>
          </a:xfrm>
          <a:prstGeom prst="rect">
            <a:avLst/>
          </a:prstGeom>
          <a:solidFill>
            <a:schemeClr val="tx1"/>
          </a:solidFill>
        </p:spPr>
        <p:txBody>
          <a:bodyPr wrap="square" rtlCol="0">
            <a:spAutoFit/>
          </a:bodyPr>
          <a:lstStyle/>
          <a:p>
            <a:endParaRPr lang="en-AU" dirty="0"/>
          </a:p>
        </p:txBody>
      </p:sp>
      <p:sp>
        <p:nvSpPr>
          <p:cNvPr id="10" name="TextBox 9"/>
          <p:cNvSpPr txBox="1"/>
          <p:nvPr/>
        </p:nvSpPr>
        <p:spPr>
          <a:xfrm>
            <a:off x="8054939" y="3844744"/>
            <a:ext cx="482885" cy="369332"/>
          </a:xfrm>
          <a:prstGeom prst="rect">
            <a:avLst/>
          </a:prstGeom>
          <a:solidFill>
            <a:schemeClr val="tx1"/>
          </a:solidFill>
        </p:spPr>
        <p:txBody>
          <a:bodyPr wrap="square" rtlCol="0">
            <a:spAutoFit/>
          </a:bodyPr>
          <a:lstStyle/>
          <a:p>
            <a:endParaRPr lang="en-AU"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901" y="4346156"/>
            <a:ext cx="3528827" cy="2369318"/>
          </a:xfrm>
          <a:prstGeom prst="rect">
            <a:avLst/>
          </a:prstGeom>
        </p:spPr>
      </p:pic>
      <p:sp>
        <p:nvSpPr>
          <p:cNvPr id="16" name="TextBox 15"/>
          <p:cNvSpPr txBox="1"/>
          <p:nvPr/>
        </p:nvSpPr>
        <p:spPr>
          <a:xfrm rot="20931025">
            <a:off x="2020082" y="6177019"/>
            <a:ext cx="754211" cy="469969"/>
          </a:xfrm>
          <a:prstGeom prst="rect">
            <a:avLst/>
          </a:prstGeom>
          <a:solidFill>
            <a:schemeClr val="tx1"/>
          </a:solidFill>
        </p:spPr>
        <p:txBody>
          <a:bodyPr wrap="square" rtlCol="0">
            <a:spAutoFit/>
          </a:bodyPr>
          <a:lstStyle/>
          <a:p>
            <a:endParaRPr lang="en-AU" dirty="0"/>
          </a:p>
        </p:txBody>
      </p:sp>
    </p:spTree>
    <p:extLst>
      <p:ext uri="{BB962C8B-B14F-4D97-AF65-F5344CB8AC3E}">
        <p14:creationId xmlns:p14="http://schemas.microsoft.com/office/powerpoint/2010/main" val="2515042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623CD7A-740B-0242-B684-25A90E46C9AA}"/>
              </a:ext>
            </a:extLst>
          </p:cNvPr>
          <p:cNvSpPr>
            <a:spLocks noGrp="1"/>
          </p:cNvSpPr>
          <p:nvPr>
            <p:ph type="title"/>
          </p:nvPr>
        </p:nvSpPr>
        <p:spPr/>
        <p:txBody>
          <a:bodyPr/>
          <a:lstStyle/>
          <a:p>
            <a:r>
              <a:rPr lang="en-US" dirty="0"/>
              <a:t>Research Methods</a:t>
            </a:r>
          </a:p>
        </p:txBody>
      </p:sp>
      <p:sp>
        <p:nvSpPr>
          <p:cNvPr id="6" name="Content Placeholder 5">
            <a:extLst>
              <a:ext uri="{FF2B5EF4-FFF2-40B4-BE49-F238E27FC236}">
                <a16:creationId xmlns:a16="http://schemas.microsoft.com/office/drawing/2014/main" xmlns="" id="{F86B24DB-A857-364C-A453-EA29067260CE}"/>
              </a:ext>
            </a:extLst>
          </p:cNvPr>
          <p:cNvSpPr>
            <a:spLocks noGrp="1"/>
          </p:cNvSpPr>
          <p:nvPr>
            <p:ph idx="1"/>
          </p:nvPr>
        </p:nvSpPr>
        <p:spPr/>
        <p:txBody>
          <a:bodyPr>
            <a:normAutofit fontScale="85000" lnSpcReduction="20000"/>
          </a:bodyPr>
          <a:lstStyle/>
          <a:p>
            <a:r>
              <a:rPr lang="en-US" altLang="en-US" sz="2400" dirty="0">
                <a:solidFill>
                  <a:schemeClr val="tx1"/>
                </a:solidFill>
                <a:latin typeface="Calibri" panose="020F0502020204030204" pitchFamily="34" charset="0"/>
              </a:rPr>
              <a:t>Aim: to determine the impact of undertaking a postgraduate leadership subject on current</a:t>
            </a:r>
            <a:r>
              <a:rPr lang="en-US" altLang="en-US" sz="2400" dirty="0">
                <a:solidFill>
                  <a:srgbClr val="B5072D"/>
                </a:solidFill>
                <a:latin typeface="Calibri" panose="020F0502020204030204" pitchFamily="34" charset="0"/>
              </a:rPr>
              <a:t> </a:t>
            </a:r>
            <a:r>
              <a:rPr lang="en-US" altLang="en-US" sz="2400" dirty="0">
                <a:solidFill>
                  <a:schemeClr val="tx1"/>
                </a:solidFill>
                <a:latin typeface="Calibri" panose="020F0502020204030204" pitchFamily="34" charset="0"/>
              </a:rPr>
              <a:t>practice in healthcare. </a:t>
            </a:r>
            <a:endParaRPr lang="en-US" altLang="en-US" sz="2400" dirty="0">
              <a:solidFill>
                <a:schemeClr val="tx1"/>
              </a:solidFill>
            </a:endParaRPr>
          </a:p>
          <a:p>
            <a:r>
              <a:rPr lang="en-US" sz="2400" dirty="0"/>
              <a:t>Objectives:</a:t>
            </a:r>
          </a:p>
          <a:p>
            <a:pPr lvl="1"/>
            <a:r>
              <a:rPr lang="en-AU" sz="2400" dirty="0"/>
              <a:t>To investigate the impact of the School of Nursing leadership subject on individuals’ practice up to 2 years after completing the subject.</a:t>
            </a:r>
          </a:p>
          <a:p>
            <a:pPr lvl="1"/>
            <a:r>
              <a:rPr lang="en-AU" sz="2400" dirty="0"/>
              <a:t>To explore how participants who completed the School of Nursing leadership subject up to 2 years previously have applied content and learning to their own leadership and practice. </a:t>
            </a:r>
          </a:p>
          <a:p>
            <a:pPr lvl="1"/>
            <a:r>
              <a:rPr lang="en-AU" sz="2400" dirty="0"/>
              <a:t>To identify strategies that improve articulation of theory to the practice setting by evaluating the learning outcomes and leadership principles from the School of Nursing leadership subject in practice. </a:t>
            </a:r>
          </a:p>
          <a:p>
            <a:pPr lvl="1"/>
            <a:endParaRPr lang="en-US" dirty="0"/>
          </a:p>
        </p:txBody>
      </p:sp>
      <p:pic>
        <p:nvPicPr>
          <p:cNvPr id="1032" name="Picture 8" descr="page21image54734464">
            <a:extLst>
              <a:ext uri="{FF2B5EF4-FFF2-40B4-BE49-F238E27FC236}">
                <a16:creationId xmlns:a16="http://schemas.microsoft.com/office/drawing/2014/main" xmlns="" id="{6643AB8C-A2D4-8948-AD60-2CE78BF94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019175"/>
            <a:ext cx="3556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21image44104464">
            <a:extLst>
              <a:ext uri="{FF2B5EF4-FFF2-40B4-BE49-F238E27FC236}">
                <a16:creationId xmlns:a16="http://schemas.microsoft.com/office/drawing/2014/main" xmlns="" id="{729C090B-5AD1-654B-A524-7B93E3358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1019175"/>
            <a:ext cx="50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21image54735040">
            <a:extLst>
              <a:ext uri="{FF2B5EF4-FFF2-40B4-BE49-F238E27FC236}">
                <a16:creationId xmlns:a16="http://schemas.microsoft.com/office/drawing/2014/main" xmlns="" id="{3E0B48B3-ECFA-064A-A4B9-60E944C18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1019175"/>
            <a:ext cx="130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6926" y="6081713"/>
            <a:ext cx="253465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159" y="5994781"/>
            <a:ext cx="2330882" cy="863219"/>
          </a:xfrm>
          <a:prstGeom prst="rect">
            <a:avLst/>
          </a:prstGeom>
        </p:spPr>
      </p:pic>
    </p:spTree>
    <p:extLst>
      <p:ext uri="{BB962C8B-B14F-4D97-AF65-F5344CB8AC3E}">
        <p14:creationId xmlns:p14="http://schemas.microsoft.com/office/powerpoint/2010/main" val="319138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A4113A-F0A8-8B48-8DD0-3C17492198CE}"/>
              </a:ext>
            </a:extLst>
          </p:cNvPr>
          <p:cNvSpPr>
            <a:spLocks noGrp="1"/>
          </p:cNvSpPr>
          <p:nvPr>
            <p:ph type="title"/>
          </p:nvPr>
        </p:nvSpPr>
        <p:spPr/>
        <p:txBody>
          <a:bodyPr/>
          <a:lstStyle/>
          <a:p>
            <a:r>
              <a:rPr lang="en-US" dirty="0"/>
              <a:t>Conceptual approach</a:t>
            </a:r>
          </a:p>
        </p:txBody>
      </p:sp>
      <p:sp>
        <p:nvSpPr>
          <p:cNvPr id="3" name="Content Placeholder 2">
            <a:extLst>
              <a:ext uri="{FF2B5EF4-FFF2-40B4-BE49-F238E27FC236}">
                <a16:creationId xmlns:a16="http://schemas.microsoft.com/office/drawing/2014/main" xmlns="" id="{508750EC-13E7-7541-BE60-AD44FCF99FD6}"/>
              </a:ext>
            </a:extLst>
          </p:cNvPr>
          <p:cNvSpPr>
            <a:spLocks noGrp="1"/>
          </p:cNvSpPr>
          <p:nvPr>
            <p:ph idx="1"/>
          </p:nvPr>
        </p:nvSpPr>
        <p:spPr>
          <a:xfrm>
            <a:off x="349606" y="1428108"/>
            <a:ext cx="5508269" cy="4037745"/>
          </a:xfrm>
        </p:spPr>
        <p:txBody>
          <a:bodyPr>
            <a:noAutofit/>
          </a:bodyPr>
          <a:lstStyle/>
          <a:p>
            <a:r>
              <a:rPr lang="en-US" sz="2400" dirty="0"/>
              <a:t>Person-centred practice and learning</a:t>
            </a:r>
          </a:p>
          <a:p>
            <a:r>
              <a:rPr lang="en-US" sz="2400" dirty="0"/>
              <a:t>Based on Person-Centred Practice Framework (McCormack &amp; McCance, 2017)</a:t>
            </a:r>
          </a:p>
          <a:p>
            <a:r>
              <a:rPr lang="en-US" sz="2400" dirty="0"/>
              <a:t>Focus on person and their connection to others in meaningful ways, underpinned by values of respect for others -&gt; facilitates the learner to authentically consider concept and principles through their lived experience. </a:t>
            </a:r>
          </a:p>
        </p:txBody>
      </p:sp>
      <p:pic>
        <p:nvPicPr>
          <p:cNvPr id="4" name="Picture 2">
            <a:extLst>
              <a:ext uri="{FF2B5EF4-FFF2-40B4-BE49-F238E27FC236}">
                <a16:creationId xmlns:a16="http://schemas.microsoft.com/office/drawing/2014/main" xmlns="" id="{AB17D12B-4969-6842-88D6-42A8A9DEFDE1}"/>
              </a:ext>
            </a:extLst>
          </p:cNvPr>
          <p:cNvPicPr>
            <a:picLocks noChangeAspect="1"/>
          </p:cNvPicPr>
          <p:nvPr/>
        </p:nvPicPr>
        <p:blipFill>
          <a:blip r:embed="rId3">
            <a:extLst>
              <a:ext uri="{28A0092B-C50C-407E-A947-70E740481C1C}">
                <a14:useLocalDpi xmlns:a14="http://schemas.microsoft.com/office/drawing/2010/main" val="0"/>
              </a:ext>
            </a:extLst>
          </a:blip>
          <a:srcRect t="12988" b="15302"/>
          <a:stretch>
            <a:fillRect/>
          </a:stretch>
        </p:blipFill>
        <p:spPr bwMode="auto">
          <a:xfrm>
            <a:off x="5857875" y="434975"/>
            <a:ext cx="6334125"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xmlns="" id="{4BC12652-73C4-004A-AA2F-7CFF9876B315}"/>
              </a:ext>
            </a:extLst>
          </p:cNvPr>
          <p:cNvSpPr txBox="1">
            <a:spLocks noChangeArrowheads="1"/>
          </p:cNvSpPr>
          <p:nvPr/>
        </p:nvSpPr>
        <p:spPr>
          <a:xfrm>
            <a:off x="8323791" y="6511925"/>
            <a:ext cx="4148138" cy="346075"/>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Tx/>
              <a:buNone/>
            </a:pPr>
            <a:r>
              <a:rPr lang="en-GB" altLang="en-US" sz="2000" dirty="0">
                <a:cs typeface="Arial" panose="020B0604020202020204" pitchFamily="34" charset="0"/>
              </a:rPr>
              <a:t>(McCormack &amp; McCance PCPF revised in press)</a:t>
            </a:r>
          </a:p>
        </p:txBody>
      </p:sp>
      <p:sp>
        <p:nvSpPr>
          <p:cNvPr id="6" name="Rectangle 5"/>
          <p:cNvSpPr/>
          <p:nvPr/>
        </p:nvSpPr>
        <p:spPr>
          <a:xfrm>
            <a:off x="349606" y="6223384"/>
            <a:ext cx="6096000" cy="577081"/>
          </a:xfrm>
          <a:prstGeom prst="rect">
            <a:avLst/>
          </a:prstGeom>
        </p:spPr>
        <p:txBody>
          <a:bodyPr>
            <a:spAutoFit/>
          </a:bodyPr>
          <a:lstStyle/>
          <a:p>
            <a:r>
              <a:rPr lang="en-US" sz="1050" dirty="0"/>
              <a:t>McCormack, B. &amp; McCance, T. (2017). Underpinning principles of person-centred practice. In B. McCormack &amp; T. McCance (Eds.), Person-centred practice in nursing and health care. Theory and practice, 2</a:t>
            </a:r>
            <a:r>
              <a:rPr lang="en-US" sz="1050" baseline="30000" dirty="0"/>
              <a:t>nd</a:t>
            </a:r>
            <a:r>
              <a:rPr lang="en-US" sz="1050" dirty="0"/>
              <a:t> </a:t>
            </a:r>
            <a:r>
              <a:rPr lang="en-US" sz="1050" dirty="0" err="1"/>
              <a:t>edn</a:t>
            </a:r>
            <a:r>
              <a:rPr lang="en-US" sz="1050" dirty="0"/>
              <a:t> (pp. 13-35). Oxford, England: Wiley Blackwell. </a:t>
            </a:r>
          </a:p>
        </p:txBody>
      </p:sp>
    </p:spTree>
    <p:extLst>
      <p:ext uri="{BB962C8B-B14F-4D97-AF65-F5344CB8AC3E}">
        <p14:creationId xmlns:p14="http://schemas.microsoft.com/office/powerpoint/2010/main" val="4607783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2904d373-986a-42f9-a35a-290b06298b1c"/>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0000" b="0" i="0" u="none" strike="noStrike" cap="none" normalizeH="0" baseline="0">
            <a:ln>
              <a:noFill/>
            </a:ln>
            <a:solidFill>
              <a:srgbClr val="CCCCCC"/>
            </a:solidFill>
            <a:effectLst/>
            <a:latin typeface="Times New Roman"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0000" b="0" i="0" u="none" strike="noStrike" cap="none" normalizeH="0" baseline="0">
            <a:ln>
              <a:noFill/>
            </a:ln>
            <a:solidFill>
              <a:srgbClr val="CCCCCC"/>
            </a:solidFill>
            <a:effectLst/>
            <a:latin typeface="Times New Roman" pitchFamily="-107"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C1E20B0E688B4090374F7D68CFED35" ma:contentTypeVersion="8" ma:contentTypeDescription="Create a new document." ma:contentTypeScope="" ma:versionID="0f13caf36cb1d05cbda059fabe247738">
  <xsd:schema xmlns:xsd="http://www.w3.org/2001/XMLSchema" xmlns:xs="http://www.w3.org/2001/XMLSchema" xmlns:p="http://schemas.microsoft.com/office/2006/metadata/properties" xmlns:ns3="2d5fd1d3-bccd-4229-a12e-344d855e1ad0" targetNamespace="http://schemas.microsoft.com/office/2006/metadata/properties" ma:root="true" ma:fieldsID="6586f9e7bca8abee7013425ea70a5152" ns3:_="">
    <xsd:import namespace="2d5fd1d3-bccd-4229-a12e-344d855e1ad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fd1d3-bccd-4229-a12e-344d855e1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E8FD60-F5E3-4120-8FAD-E5EBA94391D0}">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2d5fd1d3-bccd-4229-a12e-344d855e1ad0"/>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EDF0F2D-0CCF-4E3E-B194-084B944829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5fd1d3-bccd-4229-a12e-344d855e1a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246DDB-1C1C-4613-A38B-F5DC26DF27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4967</TotalTime>
  <Words>3077</Words>
  <Application>Microsoft Office PowerPoint</Application>
  <PresentationFormat>Widescreen</PresentationFormat>
  <Paragraphs>228</Paragraphs>
  <Slides>19</Slides>
  <Notes>19</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ＭＳ Ｐゴシック</vt:lpstr>
      <vt:lpstr>Arial</vt:lpstr>
      <vt:lpstr>Calibri</vt:lpstr>
      <vt:lpstr>Times</vt:lpstr>
      <vt:lpstr>Trebuchet MS</vt:lpstr>
      <vt:lpstr>Wingdings 3</vt:lpstr>
      <vt:lpstr>Facet</vt:lpstr>
      <vt:lpstr>Blank</vt:lpstr>
      <vt:lpstr>PowerPoint Presentation</vt:lpstr>
      <vt:lpstr>Does formal leadership education translate to health practice?</vt:lpstr>
      <vt:lpstr> Australia</vt:lpstr>
      <vt:lpstr>Does formal leadership education  translate to health practice?</vt:lpstr>
      <vt:lpstr>The Leadership Program</vt:lpstr>
      <vt:lpstr>Effective Leadership in Health</vt:lpstr>
      <vt:lpstr>Creativity</vt:lpstr>
      <vt:lpstr>Research Methods</vt:lpstr>
      <vt:lpstr>Conceptual approach</vt:lpstr>
      <vt:lpstr>Design</vt:lpstr>
      <vt:lpstr>Findings </vt:lpstr>
      <vt:lpstr>Learning to lead </vt:lpstr>
      <vt:lpstr>Academic Study</vt:lpstr>
      <vt:lpstr>Academic Study</vt:lpstr>
      <vt:lpstr>Teamwork</vt:lpstr>
      <vt:lpstr>Key Factors</vt:lpstr>
      <vt:lpstr>Our learning</vt:lpstr>
      <vt:lpstr>Yes!   Leadership education does translate to health practice</vt:lpstr>
      <vt:lpstr>Acknowledgements</vt:lpstr>
    </vt:vector>
  </TitlesOfParts>
  <Company>NSW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formal leadership education translate to health practice?</dc:title>
  <dc:creator>Keith Jones</dc:creator>
  <cp:lastModifiedBy>Jill Iliffe</cp:lastModifiedBy>
  <cp:revision>160</cp:revision>
  <cp:lastPrinted>2020-02-12T05:37:11Z</cp:lastPrinted>
  <dcterms:created xsi:type="dcterms:W3CDTF">2019-09-12T02:03:40Z</dcterms:created>
  <dcterms:modified xsi:type="dcterms:W3CDTF">2020-03-29T10:23:17Z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0x010100C9C1E20B0E688B4090374F7D68CFED35</vt:lpwstr>
  </property>
</Properties>
</file>